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8"/>
  </p:notesMasterIdLst>
  <p:handoutMasterIdLst>
    <p:handoutMasterId r:id="rId59"/>
  </p:handoutMasterIdLst>
  <p:sldIdLst>
    <p:sldId id="256" r:id="rId2"/>
    <p:sldId id="257" r:id="rId3"/>
    <p:sldId id="258" r:id="rId4"/>
    <p:sldId id="282" r:id="rId5"/>
    <p:sldId id="283" r:id="rId6"/>
    <p:sldId id="324" r:id="rId7"/>
    <p:sldId id="259" r:id="rId8"/>
    <p:sldId id="260" r:id="rId9"/>
    <p:sldId id="261" r:id="rId10"/>
    <p:sldId id="284" r:id="rId11"/>
    <p:sldId id="285" r:id="rId12"/>
    <p:sldId id="286" r:id="rId13"/>
    <p:sldId id="287" r:id="rId14"/>
    <p:sldId id="295" r:id="rId15"/>
    <p:sldId id="293" r:id="rId16"/>
    <p:sldId id="294" r:id="rId17"/>
    <p:sldId id="262" r:id="rId18"/>
    <p:sldId id="263" r:id="rId19"/>
    <p:sldId id="275" r:id="rId20"/>
    <p:sldId id="276" r:id="rId21"/>
    <p:sldId id="277" r:id="rId22"/>
    <p:sldId id="278" r:id="rId23"/>
    <p:sldId id="288" r:id="rId24"/>
    <p:sldId id="315" r:id="rId25"/>
    <p:sldId id="317" r:id="rId26"/>
    <p:sldId id="316" r:id="rId27"/>
    <p:sldId id="318" r:id="rId28"/>
    <p:sldId id="314" r:id="rId29"/>
    <p:sldId id="289" r:id="rId30"/>
    <p:sldId id="291" r:id="rId31"/>
    <p:sldId id="292" r:id="rId32"/>
    <p:sldId id="279" r:id="rId33"/>
    <p:sldId id="280" r:id="rId34"/>
    <p:sldId id="281" r:id="rId35"/>
    <p:sldId id="274" r:id="rId36"/>
    <p:sldId id="325" r:id="rId37"/>
    <p:sldId id="326" r:id="rId38"/>
    <p:sldId id="273" r:id="rId39"/>
    <p:sldId id="308" r:id="rId40"/>
    <p:sldId id="312" r:id="rId41"/>
    <p:sldId id="313" r:id="rId42"/>
    <p:sldId id="301" r:id="rId43"/>
    <p:sldId id="302" r:id="rId44"/>
    <p:sldId id="303" r:id="rId45"/>
    <p:sldId id="304" r:id="rId46"/>
    <p:sldId id="305" r:id="rId47"/>
    <p:sldId id="306" r:id="rId48"/>
    <p:sldId id="296" r:id="rId49"/>
    <p:sldId id="297" r:id="rId50"/>
    <p:sldId id="298" r:id="rId51"/>
    <p:sldId id="299" r:id="rId52"/>
    <p:sldId id="300" r:id="rId53"/>
    <p:sldId id="319" r:id="rId54"/>
    <p:sldId id="320" r:id="rId55"/>
    <p:sldId id="321" r:id="rId56"/>
    <p:sldId id="323"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58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5536" autoAdjust="0"/>
  </p:normalViewPr>
  <p:slideViewPr>
    <p:cSldViewPr snapToGrid="0" showGuides="1">
      <p:cViewPr varScale="1">
        <p:scale>
          <a:sx n="92" d="100"/>
          <a:sy n="92" d="100"/>
        </p:scale>
        <p:origin x="1251" y="45"/>
      </p:cViewPr>
      <p:guideLst>
        <p:guide orient="horz" pos="2160"/>
        <p:guide pos="2880"/>
      </p:guideLst>
    </p:cSldViewPr>
  </p:slideViewPr>
  <p:outlineViewPr>
    <p:cViewPr>
      <p:scale>
        <a:sx n="33" d="100"/>
        <a:sy n="33" d="100"/>
      </p:scale>
      <p:origin x="0" y="-3378"/>
    </p:cViewPr>
  </p:outlineViewPr>
  <p:notesTextViewPr>
    <p:cViewPr>
      <p:scale>
        <a:sx n="3" d="2"/>
        <a:sy n="3" d="2"/>
      </p:scale>
      <p:origin x="0" y="0"/>
    </p:cViewPr>
  </p:notesTextViewPr>
  <p:notesViewPr>
    <p:cSldViewPr snapToGrid="0" showGuides="1">
      <p:cViewPr varScale="1">
        <p:scale>
          <a:sx n="68" d="100"/>
          <a:sy n="68" d="100"/>
        </p:scale>
        <p:origin x="18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DAD964-A622-4AAE-B744-53C99E3B3340}" type="datetimeFigureOut">
              <a:rPr lang="zh-CN" altLang="en-US" smtClean="0"/>
              <a:t>2023/9/27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68BA9-4DDB-4A94-8531-2E89A5DE5091}" type="slidenum">
              <a:rPr lang="zh-CN" altLang="en-US" smtClean="0"/>
              <a:t>‹#›</a:t>
            </a:fld>
            <a:endParaRPr lang="zh-CN" altLang="en-US"/>
          </a:p>
        </p:txBody>
      </p:sp>
    </p:spTree>
    <p:extLst>
      <p:ext uri="{BB962C8B-B14F-4D97-AF65-F5344CB8AC3E}">
        <p14:creationId xmlns:p14="http://schemas.microsoft.com/office/powerpoint/2010/main" val="3474940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5858B-718F-4B2D-8BD1-8BF89932B326}" type="datetimeFigureOut">
              <a:rPr lang="zh-CN" altLang="en-US" smtClean="0"/>
              <a:t>2023/9/27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10111-4C48-4E92-8CF1-F5F4BAA2D7BD}" type="slidenum">
              <a:rPr lang="zh-CN" altLang="en-US" smtClean="0"/>
              <a:t>‹#›</a:t>
            </a:fld>
            <a:endParaRPr lang="zh-CN" altLang="en-US"/>
          </a:p>
        </p:txBody>
      </p:sp>
    </p:spTree>
    <p:extLst>
      <p:ext uri="{BB962C8B-B14F-4D97-AF65-F5344CB8AC3E}">
        <p14:creationId xmlns:p14="http://schemas.microsoft.com/office/powerpoint/2010/main" val="1780257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1</a:t>
            </a:fld>
            <a:endParaRPr lang="zh-CN" altLang="en-US"/>
          </a:p>
        </p:txBody>
      </p:sp>
    </p:spTree>
    <p:extLst>
      <p:ext uri="{BB962C8B-B14F-4D97-AF65-F5344CB8AC3E}">
        <p14:creationId xmlns:p14="http://schemas.microsoft.com/office/powerpoint/2010/main" val="290254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18</a:t>
            </a:fld>
            <a:endParaRPr lang="zh-CN" altLang="en-US"/>
          </a:p>
        </p:txBody>
      </p:sp>
    </p:spTree>
    <p:extLst>
      <p:ext uri="{BB962C8B-B14F-4D97-AF65-F5344CB8AC3E}">
        <p14:creationId xmlns:p14="http://schemas.microsoft.com/office/powerpoint/2010/main" val="20833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B10111-4C48-4E92-8CF1-F5F4BAA2D7BD}" type="slidenum">
              <a:rPr lang="zh-CN" altLang="en-US" smtClean="0"/>
              <a:t>34</a:t>
            </a:fld>
            <a:endParaRPr lang="zh-CN" altLang="en-US"/>
          </a:p>
        </p:txBody>
      </p:sp>
    </p:spTree>
    <p:extLst>
      <p:ext uri="{BB962C8B-B14F-4D97-AF65-F5344CB8AC3E}">
        <p14:creationId xmlns:p14="http://schemas.microsoft.com/office/powerpoint/2010/main" val="91428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91103"/>
            <a:ext cx="7772400" cy="739444"/>
          </a:xfrm>
        </p:spPr>
        <p:txBody>
          <a:bodyPr anchor="b"/>
          <a:lstStyle>
            <a:lvl1pPr algn="ctr">
              <a:defRPr sz="44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88965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en-US" altLang="zh-CN"/>
              <a:t>Data Structure &amp; Algorithms</a:t>
            </a:r>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7" name="直接连接符 6"/>
          <p:cNvCxnSpPr/>
          <p:nvPr userDrawn="1"/>
        </p:nvCxnSpPr>
        <p:spPr>
          <a:xfrm>
            <a:off x="1076547" y="2562446"/>
            <a:ext cx="6990907"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47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62602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79229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8" name="矩形 17"/>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432000" y="212659"/>
            <a:ext cx="8280000" cy="606041"/>
          </a:xfrm>
        </p:spPr>
        <p:txBody>
          <a:bodyPr/>
          <a:lstStyle>
            <a:lvl1pPr>
              <a:defRPr sz="2800">
                <a:latin typeface="+mn-lt"/>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32000" y="976838"/>
            <a:ext cx="8280000" cy="5063602"/>
          </a:xfrm>
        </p:spPr>
        <p:txBody>
          <a:bodyPr/>
          <a:lstStyle>
            <a:lvl1pPr>
              <a:defRPr sz="2400">
                <a:latin typeface="+mn-lt"/>
                <a:ea typeface="微软雅黑" panose="020B0503020204020204" pitchFamily="34" charset="-122"/>
              </a:defRPr>
            </a:lvl1pPr>
            <a:lvl2pPr>
              <a:defRPr sz="2000">
                <a:latin typeface="+mn-lt"/>
                <a:ea typeface="微软雅黑" panose="020B0503020204020204" pitchFamily="34" charset="-122"/>
              </a:defRPr>
            </a:lvl2pPr>
            <a:lvl3pPr>
              <a:defRPr sz="1800">
                <a:latin typeface="+mn-lt"/>
                <a:ea typeface="微软雅黑" panose="020B0503020204020204" pitchFamily="34" charset="-122"/>
              </a:defRPr>
            </a:lvl3pPr>
            <a:lvl4pPr>
              <a:defRPr sz="1600">
                <a:latin typeface="+mn-lt"/>
                <a:ea typeface="微软雅黑" panose="020B0503020204020204" pitchFamily="34" charset="-122"/>
              </a:defRPr>
            </a:lvl4pPr>
            <a:lvl5pPr>
              <a:defRPr sz="1600">
                <a:latin typeface="+mn-lt"/>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9" name="直接连接符 8"/>
          <p:cNvCxnSpPr/>
          <p:nvPr userDrawn="1"/>
        </p:nvCxnSpPr>
        <p:spPr>
          <a:xfrm>
            <a:off x="393405" y="818700"/>
            <a:ext cx="8282762"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28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en-US" altLang="zh-CN"/>
              <a:t>Data Structure &amp; Algorithms</a:t>
            </a:r>
            <a:endParaRPr lang="zh-CN" altLang="en-US" dirty="0"/>
          </a:p>
        </p:txBody>
      </p:sp>
      <p:sp>
        <p:nvSpPr>
          <p:cNvPr id="9"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spTree>
    <p:extLst>
      <p:ext uri="{BB962C8B-B14F-4D97-AF65-F5344CB8AC3E}">
        <p14:creationId xmlns:p14="http://schemas.microsoft.com/office/powerpoint/2010/main" val="111110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3903102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53820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1033585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0795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3220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66756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000" y="531637"/>
            <a:ext cx="8280000" cy="58479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32000" y="1338338"/>
            <a:ext cx="82800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14" name="页脚占位符 1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Data Structure &amp; Algorithms</a:t>
            </a:r>
            <a:endParaRPr lang="zh-CN" altLang="en-US"/>
          </a:p>
        </p:txBody>
      </p:sp>
      <p:sp>
        <p:nvSpPr>
          <p:cNvPr id="15" name="灯片编号占位符 1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59066-C5B0-49A4-8A01-22CA3197C10F}" type="slidenum">
              <a:rPr lang="zh-CN" altLang="en-US" smtClean="0"/>
              <a:t>‹#›</a:t>
            </a:fld>
            <a:endParaRPr lang="zh-CN" altLang="en-US"/>
          </a:p>
        </p:txBody>
      </p:sp>
    </p:spTree>
    <p:extLst>
      <p:ext uri="{BB962C8B-B14F-4D97-AF65-F5344CB8AC3E}">
        <p14:creationId xmlns:p14="http://schemas.microsoft.com/office/powerpoint/2010/main" val="2811902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0.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48573"/>
            <a:ext cx="7772400" cy="739444"/>
          </a:xfrm>
        </p:spPr>
        <p:txBody>
          <a:bodyPr/>
          <a:lstStyle/>
          <a:p>
            <a:pPr>
              <a:lnSpc>
                <a:spcPct val="100000"/>
              </a:lnSpc>
            </a:pPr>
            <a:r>
              <a:rPr lang="en-US" altLang="zh-CN" sz="3600" b="1" dirty="0"/>
              <a:t>Queue</a:t>
            </a:r>
            <a:endParaRPr lang="zh-CN" altLang="en-US" sz="3600" b="1"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05" y="261301"/>
            <a:ext cx="972636" cy="906131"/>
          </a:xfrm>
          <a:prstGeom prst="rect">
            <a:avLst/>
          </a:prstGeom>
        </p:spPr>
      </p:pic>
      <p:sp>
        <p:nvSpPr>
          <p:cNvPr id="8" name="副标题 2"/>
          <p:cNvSpPr>
            <a:spLocks noGrp="1"/>
          </p:cNvSpPr>
          <p:nvPr>
            <p:ph type="subTitle" idx="1"/>
          </p:nvPr>
        </p:nvSpPr>
        <p:spPr>
          <a:xfrm>
            <a:off x="1143000" y="3310641"/>
            <a:ext cx="6858000" cy="2321038"/>
          </a:xfrm>
        </p:spPr>
        <p:txBody>
          <a:bodyPr>
            <a:normAutofit/>
          </a:bodyPr>
          <a:lstStyle/>
          <a:p>
            <a:pPr>
              <a:lnSpc>
                <a:spcPct val="170000"/>
              </a:lnSpc>
              <a:spcBef>
                <a:spcPts val="0"/>
              </a:spcBef>
              <a:spcAft>
                <a:spcPts val="600"/>
              </a:spcAft>
            </a:pPr>
            <a:r>
              <a:rPr lang="zh-CN" altLang="en-US" sz="1600" b="1" dirty="0"/>
              <a:t>苏卓 （初稿）</a:t>
            </a:r>
            <a:endParaRPr lang="en-US" altLang="zh-CN" sz="1600" b="1" dirty="0"/>
          </a:p>
          <a:p>
            <a:pPr>
              <a:lnSpc>
                <a:spcPct val="170000"/>
              </a:lnSpc>
              <a:spcBef>
                <a:spcPts val="0"/>
              </a:spcBef>
              <a:spcAft>
                <a:spcPts val="600"/>
              </a:spcAft>
            </a:pPr>
            <a:r>
              <a:rPr lang="zh-CN" altLang="en-US" sz="1600" b="1" dirty="0"/>
              <a:t>吴贺俊 （修订）</a:t>
            </a:r>
            <a:endParaRPr lang="en-US" altLang="zh-CN" sz="1600" b="1" dirty="0"/>
          </a:p>
        </p:txBody>
      </p:sp>
      <p:sp>
        <p:nvSpPr>
          <p:cNvPr id="6" name="文本框 5"/>
          <p:cNvSpPr txBox="1"/>
          <p:nvPr/>
        </p:nvSpPr>
        <p:spPr>
          <a:xfrm>
            <a:off x="1310341" y="529700"/>
            <a:ext cx="3519105" cy="369332"/>
          </a:xfrm>
          <a:prstGeom prst="rect">
            <a:avLst/>
          </a:prstGeom>
          <a:noFill/>
        </p:spPr>
        <p:txBody>
          <a:bodyPr wrap="none" rtlCol="0">
            <a:spAutoFit/>
          </a:bodyPr>
          <a:lstStyle/>
          <a:p>
            <a:r>
              <a:rPr lang="en-US" altLang="zh-CN" b="1" dirty="0">
                <a:solidFill>
                  <a:srgbClr val="005825"/>
                </a:solidFill>
                <a:latin typeface="微软雅黑" panose="020B0503020204020204" pitchFamily="34" charset="-122"/>
                <a:ea typeface="微软雅黑" panose="020B0503020204020204" pitchFamily="34" charset="-122"/>
              </a:rPr>
              <a:t>Data Structure &amp; Algorithms</a:t>
            </a:r>
            <a:endParaRPr lang="zh-CN" altLang="en-US" b="1" dirty="0">
              <a:solidFill>
                <a:srgbClr val="00582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79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Queue operations</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10</a:t>
            </a:fld>
            <a:endParaRPr lang="zh-CN" altLang="en-US" dirty="0"/>
          </a:p>
        </p:txBody>
      </p:sp>
      <p:pic>
        <p:nvPicPr>
          <p:cNvPr id="6" name="图片 5"/>
          <p:cNvPicPr>
            <a:picLocks noChangeAspect="1"/>
          </p:cNvPicPr>
          <p:nvPr/>
        </p:nvPicPr>
        <p:blipFill>
          <a:blip r:embed="rId2"/>
          <a:stretch>
            <a:fillRect/>
          </a:stretch>
        </p:blipFill>
        <p:spPr>
          <a:xfrm>
            <a:off x="727337" y="941717"/>
            <a:ext cx="7689326" cy="5072540"/>
          </a:xfrm>
          <a:prstGeom prst="rect">
            <a:avLst/>
          </a:prstGeom>
        </p:spPr>
      </p:pic>
    </p:spTree>
    <p:extLst>
      <p:ext uri="{BB962C8B-B14F-4D97-AF65-F5344CB8AC3E}">
        <p14:creationId xmlns:p14="http://schemas.microsoft.com/office/powerpoint/2010/main" val="217601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Extended Queues</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11</a:t>
            </a:fld>
            <a:endParaRPr lang="zh-CN" altLang="en-US" dirty="0"/>
          </a:p>
        </p:txBody>
      </p:sp>
      <p:pic>
        <p:nvPicPr>
          <p:cNvPr id="6" name="图片 5"/>
          <p:cNvPicPr>
            <a:picLocks noChangeAspect="1"/>
          </p:cNvPicPr>
          <p:nvPr/>
        </p:nvPicPr>
        <p:blipFill>
          <a:blip r:embed="rId2"/>
          <a:stretch>
            <a:fillRect/>
          </a:stretch>
        </p:blipFill>
        <p:spPr>
          <a:xfrm>
            <a:off x="586642" y="930714"/>
            <a:ext cx="7970716" cy="5109291"/>
          </a:xfrm>
          <a:prstGeom prst="rect">
            <a:avLst/>
          </a:prstGeom>
        </p:spPr>
      </p:pic>
    </p:spTree>
    <p:extLst>
      <p:ext uri="{BB962C8B-B14F-4D97-AF65-F5344CB8AC3E}">
        <p14:creationId xmlns:p14="http://schemas.microsoft.com/office/powerpoint/2010/main" val="402612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Inheritance (</a:t>
            </a:r>
            <a:r>
              <a:rPr lang="zh-CN" altLang="en-US" sz="2400" dirty="0"/>
              <a:t>继承</a:t>
            </a:r>
            <a:r>
              <a:rPr lang="en-US" altLang="zh-CN" dirty="0"/>
              <a:t>)</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12</a:t>
            </a:fld>
            <a:endParaRPr lang="zh-CN" altLang="en-US" dirty="0"/>
          </a:p>
        </p:txBody>
      </p:sp>
      <p:pic>
        <p:nvPicPr>
          <p:cNvPr id="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Lst>
          </a:blip>
          <a:srcRect/>
          <a:stretch>
            <a:fillRect/>
          </a:stretch>
        </p:blipFill>
        <p:spPr bwMode="auto">
          <a:xfrm>
            <a:off x="605503" y="1181765"/>
            <a:ext cx="7932993" cy="4103272"/>
          </a:xfrm>
          <a:prstGeom prst="rect">
            <a:avLst/>
          </a:prstGeom>
          <a:noFill/>
          <a:ln w="9525">
            <a:noFill/>
            <a:miter lim="800000"/>
            <a:headEnd/>
            <a:tailEnd/>
          </a:ln>
          <a:effectLst/>
        </p:spPr>
      </p:pic>
    </p:spTree>
    <p:extLst>
      <p:ext uri="{BB962C8B-B14F-4D97-AF65-F5344CB8AC3E}">
        <p14:creationId xmlns:p14="http://schemas.microsoft.com/office/powerpoint/2010/main" val="2929156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Implementations of queues</a:t>
            </a:r>
            <a:endParaRPr lang="zh-CN" altLang="en-US" dirty="0"/>
          </a:p>
        </p:txBody>
      </p:sp>
      <p:sp>
        <p:nvSpPr>
          <p:cNvPr id="3" name="内容占位符 2"/>
          <p:cNvSpPr>
            <a:spLocks noGrp="1"/>
          </p:cNvSpPr>
          <p:nvPr>
            <p:ph idx="1"/>
          </p:nvPr>
        </p:nvSpPr>
        <p:spPr>
          <a:xfrm>
            <a:off x="432000" y="963386"/>
            <a:ext cx="8280000" cy="5077054"/>
          </a:xfrm>
        </p:spPr>
        <p:txBody>
          <a:bodyPr>
            <a:normAutofit/>
          </a:bodyPr>
          <a:lstStyle/>
          <a:p>
            <a:pPr>
              <a:lnSpc>
                <a:spcPct val="125000"/>
              </a:lnSpc>
              <a:spcBef>
                <a:spcPts val="600"/>
              </a:spcBef>
            </a:pPr>
            <a:r>
              <a:rPr lang="en-US" altLang="zh-CN" sz="2000" dirty="0"/>
              <a:t>The Physical Model</a:t>
            </a:r>
          </a:p>
          <a:p>
            <a:pPr lvl="1">
              <a:lnSpc>
                <a:spcPct val="125000"/>
              </a:lnSpc>
              <a:spcBef>
                <a:spcPts val="600"/>
              </a:spcBef>
            </a:pPr>
            <a:r>
              <a:rPr lang="en-US" altLang="zh-CN" dirty="0"/>
              <a:t>A linear array with </a:t>
            </a:r>
            <a:r>
              <a:rPr lang="en-US" altLang="zh-CN" i="1" dirty="0"/>
              <a:t>the </a:t>
            </a:r>
            <a:r>
              <a:rPr lang="en-US" altLang="zh-CN" dirty="0">
                <a:solidFill>
                  <a:srgbClr val="FF0000"/>
                </a:solidFill>
              </a:rPr>
              <a:t>front</a:t>
            </a:r>
            <a:r>
              <a:rPr lang="en-US" altLang="zh-CN" dirty="0"/>
              <a:t> always in the first position and all entries moved up the array whenever the </a:t>
            </a:r>
            <a:r>
              <a:rPr lang="en-US" altLang="zh-CN" dirty="0">
                <a:solidFill>
                  <a:srgbClr val="FF0000"/>
                </a:solidFill>
              </a:rPr>
              <a:t>front</a:t>
            </a:r>
            <a:r>
              <a:rPr lang="en-US" altLang="zh-CN" dirty="0"/>
              <a:t> is removed.</a:t>
            </a:r>
          </a:p>
          <a:p>
            <a:pPr>
              <a:lnSpc>
                <a:spcPct val="125000"/>
              </a:lnSpc>
              <a:spcBef>
                <a:spcPts val="600"/>
              </a:spcBef>
            </a:pPr>
            <a:r>
              <a:rPr lang="en-US" altLang="zh-CN" sz="2000" dirty="0"/>
              <a:t>Linear Implementation</a:t>
            </a:r>
          </a:p>
          <a:p>
            <a:pPr lvl="1" eaLnBrk="1" hangingPunct="1">
              <a:lnSpc>
                <a:spcPct val="125000"/>
              </a:lnSpc>
              <a:spcBef>
                <a:spcPts val="600"/>
              </a:spcBef>
            </a:pPr>
            <a:r>
              <a:rPr lang="en-US" altLang="zh-CN" dirty="0"/>
              <a:t>Two </a:t>
            </a:r>
            <a:r>
              <a:rPr lang="en-US" altLang="zh-CN" dirty="0">
                <a:solidFill>
                  <a:srgbClr val="0000FF"/>
                </a:solidFill>
              </a:rPr>
              <a:t>indices</a:t>
            </a:r>
            <a:r>
              <a:rPr lang="en-US" altLang="zh-CN" dirty="0"/>
              <a:t> to keep track of both the </a:t>
            </a:r>
            <a:r>
              <a:rPr lang="en-US" altLang="zh-CN" dirty="0">
                <a:solidFill>
                  <a:srgbClr val="FF0000"/>
                </a:solidFill>
              </a:rPr>
              <a:t>front</a:t>
            </a:r>
            <a:r>
              <a:rPr lang="en-US" altLang="zh-CN" dirty="0"/>
              <a:t> and the </a:t>
            </a:r>
            <a:r>
              <a:rPr lang="en-US" altLang="zh-CN" dirty="0">
                <a:solidFill>
                  <a:srgbClr val="FF0000"/>
                </a:solidFill>
              </a:rPr>
              <a:t>rear</a:t>
            </a:r>
            <a:r>
              <a:rPr lang="en-US" altLang="zh-CN" dirty="0"/>
              <a:t> of the queue</a:t>
            </a:r>
          </a:p>
          <a:p>
            <a:pPr lvl="1" eaLnBrk="1" hangingPunct="1">
              <a:lnSpc>
                <a:spcPct val="125000"/>
              </a:lnSpc>
              <a:spcBef>
                <a:spcPts val="600"/>
              </a:spcBef>
            </a:pPr>
            <a:r>
              <a:rPr lang="en-US" altLang="zh-CN" dirty="0"/>
              <a:t>To serve an entry, take the entry and increase the </a:t>
            </a:r>
            <a:r>
              <a:rPr lang="en-US" altLang="zh-CN" dirty="0">
                <a:solidFill>
                  <a:srgbClr val="FF0000"/>
                </a:solidFill>
              </a:rPr>
              <a:t>front</a:t>
            </a:r>
            <a:r>
              <a:rPr lang="en-US" altLang="zh-CN" dirty="0"/>
              <a:t> by one (</a:t>
            </a:r>
            <a:r>
              <a:rPr lang="zh-CN" altLang="en-US" sz="1800" dirty="0"/>
              <a:t>出队</a:t>
            </a:r>
            <a:r>
              <a:rPr lang="en-US" altLang="zh-CN" sz="1800" dirty="0"/>
              <a:t>)</a:t>
            </a:r>
            <a:endParaRPr lang="en-US" altLang="zh-CN" dirty="0"/>
          </a:p>
          <a:p>
            <a:pPr lvl="1" eaLnBrk="1" hangingPunct="1">
              <a:lnSpc>
                <a:spcPct val="125000"/>
              </a:lnSpc>
              <a:spcBef>
                <a:spcPts val="600"/>
              </a:spcBef>
            </a:pPr>
            <a:r>
              <a:rPr lang="en-US" altLang="zh-CN" dirty="0"/>
              <a:t>To append an entry to the queue, increase the </a:t>
            </a:r>
            <a:r>
              <a:rPr lang="en-US" altLang="zh-CN" dirty="0">
                <a:solidFill>
                  <a:srgbClr val="FF0000"/>
                </a:solidFill>
              </a:rPr>
              <a:t>rear</a:t>
            </a:r>
            <a:r>
              <a:rPr lang="en-US" altLang="zh-CN" dirty="0"/>
              <a:t> by one and put the entry in that position (</a:t>
            </a:r>
            <a:r>
              <a:rPr lang="zh-CN" altLang="en-US" sz="1800" dirty="0"/>
              <a:t>入队</a:t>
            </a:r>
            <a:r>
              <a:rPr lang="en-US" altLang="zh-CN" dirty="0"/>
              <a:t>)</a:t>
            </a:r>
          </a:p>
          <a:p>
            <a:pPr lvl="1" eaLnBrk="1" hangingPunct="1">
              <a:lnSpc>
                <a:spcPct val="125000"/>
              </a:lnSpc>
              <a:spcBef>
                <a:spcPts val="600"/>
              </a:spcBef>
            </a:pPr>
            <a:r>
              <a:rPr lang="en-US" altLang="zh-CN" b="1" dirty="0"/>
              <a:t>Problem</a:t>
            </a:r>
            <a:r>
              <a:rPr lang="en-US" altLang="zh-CN" dirty="0"/>
              <a:t>: cannot reuse the discarded space</a:t>
            </a:r>
          </a:p>
          <a:p>
            <a:pPr lvl="1" eaLnBrk="1" hangingPunct="1">
              <a:lnSpc>
                <a:spcPct val="125000"/>
              </a:lnSpc>
              <a:spcBef>
                <a:spcPts val="600"/>
              </a:spcBef>
            </a:pPr>
            <a:r>
              <a:rPr lang="en-US" altLang="zh-CN" dirty="0"/>
              <a:t>When the queue is regularly emptied, this is good. </a:t>
            </a:r>
          </a:p>
          <a:p>
            <a:endParaRPr lang="zh-CN" altLang="en-US" dirty="0"/>
          </a:p>
        </p:txBody>
      </p:sp>
      <p:sp>
        <p:nvSpPr>
          <p:cNvPr id="4" name="页脚占位符 3">
            <a:extLst>
              <a:ext uri="{FF2B5EF4-FFF2-40B4-BE49-F238E27FC236}">
                <a16:creationId xmlns:a16="http://schemas.microsoft.com/office/drawing/2014/main" id="{D3E285E4-0246-4E1B-878F-1D76985B80F6}"/>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577B194F-DA37-4842-9389-4C930C949298}"/>
              </a:ext>
            </a:extLst>
          </p:cNvPr>
          <p:cNvSpPr>
            <a:spLocks noGrp="1"/>
          </p:cNvSpPr>
          <p:nvPr>
            <p:ph type="sldNum" sz="quarter" idx="12"/>
          </p:nvPr>
        </p:nvSpPr>
        <p:spPr/>
        <p:txBody>
          <a:bodyPr/>
          <a:lstStyle/>
          <a:p>
            <a:fld id="{36FD9405-CE62-418F-9683-85B6A1C55A4B}" type="slidenum">
              <a:rPr lang="zh-CN" altLang="en-US" smtClean="0"/>
              <a:pPr/>
              <a:t>13</a:t>
            </a:fld>
            <a:endParaRPr lang="zh-CN" altLang="en-US" dirty="0"/>
          </a:p>
        </p:txBody>
      </p:sp>
    </p:spTree>
    <p:extLst>
      <p:ext uri="{BB962C8B-B14F-4D97-AF65-F5344CB8AC3E}">
        <p14:creationId xmlns:p14="http://schemas.microsoft.com/office/powerpoint/2010/main" val="4118458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 definition</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14</a:t>
            </a:fld>
            <a:endParaRPr lang="zh-CN" altLang="en-US" dirty="0"/>
          </a:p>
        </p:txBody>
      </p:sp>
      <p:pic>
        <p:nvPicPr>
          <p:cNvPr id="8" name="图片 7"/>
          <p:cNvPicPr>
            <a:picLocks noChangeAspect="1"/>
          </p:cNvPicPr>
          <p:nvPr/>
        </p:nvPicPr>
        <p:blipFill>
          <a:blip r:embed="rId2"/>
          <a:stretch>
            <a:fillRect/>
          </a:stretch>
        </p:blipFill>
        <p:spPr>
          <a:xfrm>
            <a:off x="602916" y="818700"/>
            <a:ext cx="7355703" cy="5022242"/>
          </a:xfrm>
          <a:prstGeom prst="rect">
            <a:avLst/>
          </a:prstGeom>
        </p:spPr>
      </p:pic>
    </p:spTree>
    <p:extLst>
      <p:ext uri="{BB962C8B-B14F-4D97-AF65-F5344CB8AC3E}">
        <p14:creationId xmlns:p14="http://schemas.microsoft.com/office/powerpoint/2010/main" val="59042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Queue member functions</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15</a:t>
            </a:fld>
            <a:endParaRPr lang="zh-CN" altLang="en-US" dirty="0"/>
          </a:p>
        </p:txBody>
      </p:sp>
      <p:pic>
        <p:nvPicPr>
          <p:cNvPr id="6" name="图片 5"/>
          <p:cNvPicPr>
            <a:picLocks noChangeAspect="1"/>
          </p:cNvPicPr>
          <p:nvPr/>
        </p:nvPicPr>
        <p:blipFill>
          <a:blip r:embed="rId2"/>
          <a:stretch>
            <a:fillRect/>
          </a:stretch>
        </p:blipFill>
        <p:spPr>
          <a:xfrm>
            <a:off x="671282" y="1064870"/>
            <a:ext cx="7527870" cy="3979563"/>
          </a:xfrm>
          <a:prstGeom prst="rect">
            <a:avLst/>
          </a:prstGeom>
        </p:spPr>
      </p:pic>
    </p:spTree>
    <p:extLst>
      <p:ext uri="{BB962C8B-B14F-4D97-AF65-F5344CB8AC3E}">
        <p14:creationId xmlns:p14="http://schemas.microsoft.com/office/powerpoint/2010/main" val="771697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Queue member functions</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16</a:t>
            </a:fld>
            <a:endParaRPr lang="zh-CN" altLang="en-US" dirty="0"/>
          </a:p>
        </p:txBody>
      </p:sp>
      <p:pic>
        <p:nvPicPr>
          <p:cNvPr id="7" name="图片 6"/>
          <p:cNvPicPr>
            <a:picLocks noChangeAspect="1"/>
          </p:cNvPicPr>
          <p:nvPr/>
        </p:nvPicPr>
        <p:blipFill>
          <a:blip r:embed="rId2"/>
          <a:stretch>
            <a:fillRect/>
          </a:stretch>
        </p:blipFill>
        <p:spPr>
          <a:xfrm>
            <a:off x="679828" y="887067"/>
            <a:ext cx="7455768" cy="5258278"/>
          </a:xfrm>
          <a:prstGeom prst="rect">
            <a:avLst/>
          </a:prstGeom>
        </p:spPr>
      </p:pic>
    </p:spTree>
    <p:extLst>
      <p:ext uri="{BB962C8B-B14F-4D97-AF65-F5344CB8AC3E}">
        <p14:creationId xmlns:p14="http://schemas.microsoft.com/office/powerpoint/2010/main" val="151379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内容占位符 2"/>
          <p:cNvSpPr>
            <a:spLocks noGrp="1"/>
          </p:cNvSpPr>
          <p:nvPr>
            <p:ph idx="1"/>
          </p:nvPr>
        </p:nvSpPr>
        <p:spPr/>
        <p:txBody>
          <a:bodyPr/>
          <a:lstStyle/>
          <a:p>
            <a:pPr>
              <a:lnSpc>
                <a:spcPct val="100000"/>
              </a:lnSpc>
              <a:spcBef>
                <a:spcPts val="1200"/>
              </a:spcBef>
            </a:pPr>
            <a:r>
              <a:rPr lang="zh-CN" altLang="en-US" dirty="0"/>
              <a:t>顺序队列</a:t>
            </a:r>
          </a:p>
          <a:p>
            <a:pPr lvl="1">
              <a:lnSpc>
                <a:spcPct val="100000"/>
              </a:lnSpc>
              <a:spcBef>
                <a:spcPts val="1200"/>
              </a:spcBef>
            </a:pPr>
            <a:r>
              <a:rPr lang="zh-CN" altLang="en-US" dirty="0"/>
              <a:t>使用顺序表来实现队列</a:t>
            </a:r>
            <a:endParaRPr lang="en-US" altLang="zh-CN" dirty="0"/>
          </a:p>
          <a:p>
            <a:pPr lvl="1">
              <a:lnSpc>
                <a:spcPct val="100000"/>
              </a:lnSpc>
              <a:spcBef>
                <a:spcPts val="1200"/>
              </a:spcBef>
            </a:pPr>
            <a:endParaRPr lang="en-US" altLang="zh-CN" dirty="0"/>
          </a:p>
          <a:p>
            <a:pPr lvl="1">
              <a:lnSpc>
                <a:spcPct val="100000"/>
              </a:lnSpc>
              <a:spcBef>
                <a:spcPts val="1200"/>
              </a:spcBef>
            </a:pPr>
            <a:endParaRPr lang="en-US" altLang="zh-CN" dirty="0"/>
          </a:p>
          <a:p>
            <a:pPr lvl="1">
              <a:lnSpc>
                <a:spcPct val="100000"/>
              </a:lnSpc>
              <a:spcBef>
                <a:spcPts val="1200"/>
              </a:spcBef>
            </a:pPr>
            <a:endParaRPr lang="zh-CN" altLang="en-US" dirty="0"/>
          </a:p>
          <a:p>
            <a:pPr>
              <a:lnSpc>
                <a:spcPct val="100000"/>
              </a:lnSpc>
              <a:spcBef>
                <a:spcPts val="1200"/>
              </a:spcBef>
            </a:pPr>
            <a:r>
              <a:rPr lang="zh-CN" altLang="en-US" dirty="0"/>
              <a:t>链式队列</a:t>
            </a:r>
          </a:p>
          <a:p>
            <a:pPr lvl="1">
              <a:lnSpc>
                <a:spcPct val="100000"/>
              </a:lnSpc>
              <a:spcBef>
                <a:spcPts val="1200"/>
              </a:spcBef>
            </a:pPr>
            <a:r>
              <a:rPr lang="zh-CN" altLang="en-US" dirty="0"/>
              <a:t>用单链表方式存储，队列中每个元素对于链表中的一个结点</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pic>
        <p:nvPicPr>
          <p:cNvPr id="45" name="图片 44"/>
          <p:cNvPicPr>
            <a:picLocks noChangeAspect="1"/>
          </p:cNvPicPr>
          <p:nvPr/>
        </p:nvPicPr>
        <p:blipFill>
          <a:blip r:embed="rId2"/>
          <a:stretch>
            <a:fillRect/>
          </a:stretch>
        </p:blipFill>
        <p:spPr>
          <a:xfrm>
            <a:off x="4417726" y="893650"/>
            <a:ext cx="3752850" cy="2838450"/>
          </a:xfrm>
          <a:prstGeom prst="rect">
            <a:avLst/>
          </a:prstGeom>
        </p:spPr>
      </p:pic>
      <p:pic>
        <p:nvPicPr>
          <p:cNvPr id="46" name="图片 45"/>
          <p:cNvPicPr>
            <a:picLocks noChangeAspect="1"/>
          </p:cNvPicPr>
          <p:nvPr/>
        </p:nvPicPr>
        <p:blipFill>
          <a:blip r:embed="rId3"/>
          <a:stretch>
            <a:fillRect/>
          </a:stretch>
        </p:blipFill>
        <p:spPr>
          <a:xfrm>
            <a:off x="1857375" y="4487865"/>
            <a:ext cx="5429250" cy="1552575"/>
          </a:xfrm>
          <a:prstGeom prst="rect">
            <a:avLst/>
          </a:prstGeom>
        </p:spPr>
      </p:pic>
      <p:sp>
        <p:nvSpPr>
          <p:cNvPr id="5" name="灯片编号占位符 4"/>
          <p:cNvSpPr>
            <a:spLocks noGrp="1"/>
          </p:cNvSpPr>
          <p:nvPr>
            <p:ph type="sldNum" sz="quarter" idx="12"/>
          </p:nvPr>
        </p:nvSpPr>
        <p:spPr/>
        <p:txBody>
          <a:bodyPr/>
          <a:lstStyle/>
          <a:p>
            <a:fld id="{36FD9405-CE62-418F-9683-85B6A1C55A4B}" type="slidenum">
              <a:rPr lang="zh-CN" altLang="en-US" smtClean="0"/>
              <a:pPr/>
              <a:t>17</a:t>
            </a:fld>
            <a:endParaRPr lang="zh-CN" altLang="en-US" dirty="0"/>
          </a:p>
        </p:txBody>
      </p:sp>
    </p:spTree>
    <p:extLst>
      <p:ext uri="{BB962C8B-B14F-4D97-AF65-F5344CB8AC3E}">
        <p14:creationId xmlns:p14="http://schemas.microsoft.com/office/powerpoint/2010/main" val="3627132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Basic operations – List implementation</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8" name="矩形 7"/>
          <p:cNvSpPr/>
          <p:nvPr/>
        </p:nvSpPr>
        <p:spPr>
          <a:xfrm>
            <a:off x="1206708" y="933250"/>
            <a:ext cx="6730584" cy="892552"/>
          </a:xfrm>
          <a:prstGeom prst="rect">
            <a:avLst/>
          </a:prstGeom>
        </p:spPr>
        <p:txBody>
          <a:bodyPr wrap="square">
            <a:spAutoFit/>
          </a:bodyPr>
          <a:lstStyle/>
          <a:p>
            <a:pPr lvl="0" fontAlgn="base">
              <a:lnSpc>
                <a:spcPct val="130000"/>
              </a:lnSpc>
              <a:spcBef>
                <a:spcPct val="0"/>
              </a:spcBef>
              <a:spcAft>
                <a:spcPct val="0"/>
              </a:spcAft>
            </a:pPr>
            <a:r>
              <a:rPr lang="zh-CN" altLang="en-US" sz="2000" b="1" dirty="0">
                <a:solidFill>
                  <a:srgbClr val="000000"/>
                </a:solidFill>
                <a:latin typeface="宋体" panose="02010600030101010101" pitchFamily="2" charset="-122"/>
              </a:rPr>
              <a:t>入队：</a:t>
            </a:r>
            <a:r>
              <a:rPr lang="en-US" altLang="zh-CN" sz="2000" b="1" dirty="0">
                <a:solidFill>
                  <a:srgbClr val="000000"/>
                </a:solidFill>
                <a:latin typeface="宋体" panose="02010600030101010101" pitchFamily="2" charset="-122"/>
              </a:rPr>
              <a:t>rear = rear + 1  </a:t>
            </a:r>
            <a:r>
              <a:rPr lang="zh-CN" altLang="en-US" sz="2000" b="1" dirty="0">
                <a:solidFill>
                  <a:srgbClr val="000000"/>
                </a:solidFill>
                <a:latin typeface="宋体" panose="02010600030101010101" pitchFamily="2" charset="-122"/>
              </a:rPr>
              <a:t>出队：</a:t>
            </a:r>
            <a:r>
              <a:rPr lang="en-US" altLang="zh-CN" sz="2000" b="1" dirty="0">
                <a:solidFill>
                  <a:srgbClr val="000000"/>
                </a:solidFill>
                <a:latin typeface="宋体" panose="02010600030101010101" pitchFamily="2" charset="-122"/>
              </a:rPr>
              <a:t>front = front + 1</a:t>
            </a:r>
          </a:p>
          <a:p>
            <a:pPr lvl="0" fontAlgn="base">
              <a:lnSpc>
                <a:spcPct val="130000"/>
              </a:lnSpc>
              <a:spcBef>
                <a:spcPct val="0"/>
              </a:spcBef>
              <a:spcAft>
                <a:spcPct val="0"/>
              </a:spcAft>
            </a:pPr>
            <a:r>
              <a:rPr lang="zh-CN" altLang="en-US" sz="2000" b="1" dirty="0">
                <a:solidFill>
                  <a:srgbClr val="333399"/>
                </a:solidFill>
                <a:latin typeface="宋体" panose="02010600030101010101" pitchFamily="2" charset="-122"/>
              </a:rPr>
              <a:t>队空：</a:t>
            </a:r>
            <a:r>
              <a:rPr lang="en-US" altLang="zh-CN" sz="2000" b="1" dirty="0">
                <a:solidFill>
                  <a:srgbClr val="333399"/>
                </a:solidFill>
                <a:latin typeface="宋体" panose="02010600030101010101" pitchFamily="2" charset="-122"/>
              </a:rPr>
              <a:t>rear = front     </a:t>
            </a:r>
            <a:r>
              <a:rPr lang="zh-CN" altLang="en-US" sz="2000" b="1" dirty="0">
                <a:solidFill>
                  <a:srgbClr val="333399"/>
                </a:solidFill>
                <a:latin typeface="宋体" panose="02010600030101010101" pitchFamily="2" charset="-122"/>
              </a:rPr>
              <a:t>队满：</a:t>
            </a:r>
            <a:r>
              <a:rPr lang="en-US" altLang="zh-CN" sz="2000" b="1" dirty="0">
                <a:solidFill>
                  <a:srgbClr val="333399"/>
                </a:solidFill>
                <a:latin typeface="宋体" panose="02010600030101010101" pitchFamily="2" charset="-122"/>
              </a:rPr>
              <a:t>rear-front = </a:t>
            </a:r>
            <a:r>
              <a:rPr lang="en-US" altLang="zh-CN" sz="2000" b="1" i="1" dirty="0">
                <a:solidFill>
                  <a:srgbClr val="333399"/>
                </a:solidFill>
                <a:latin typeface="Times New Roman" panose="02020603050405020304" pitchFamily="18" charset="0"/>
                <a:cs typeface="Times New Roman" panose="02020603050405020304" pitchFamily="18" charset="0"/>
              </a:rPr>
              <a:t>m</a:t>
            </a:r>
          </a:p>
        </p:txBody>
      </p:sp>
      <p:pic>
        <p:nvPicPr>
          <p:cNvPr id="10" name="图片 9"/>
          <p:cNvPicPr>
            <a:picLocks noChangeAspect="1"/>
          </p:cNvPicPr>
          <p:nvPr/>
        </p:nvPicPr>
        <p:blipFill>
          <a:blip r:embed="rId3"/>
          <a:stretch>
            <a:fillRect/>
          </a:stretch>
        </p:blipFill>
        <p:spPr>
          <a:xfrm>
            <a:off x="4969926" y="2094874"/>
            <a:ext cx="3667125" cy="3657600"/>
          </a:xfrm>
          <a:prstGeom prst="rect">
            <a:avLst/>
          </a:prstGeom>
        </p:spPr>
      </p:pic>
      <p:pic>
        <p:nvPicPr>
          <p:cNvPr id="11" name="图片 10"/>
          <p:cNvPicPr>
            <a:picLocks noChangeAspect="1"/>
          </p:cNvPicPr>
          <p:nvPr/>
        </p:nvPicPr>
        <p:blipFill>
          <a:blip r:embed="rId4"/>
          <a:stretch>
            <a:fillRect/>
          </a:stretch>
        </p:blipFill>
        <p:spPr>
          <a:xfrm>
            <a:off x="432000" y="2073717"/>
            <a:ext cx="4019550" cy="3609975"/>
          </a:xfrm>
          <a:prstGeom prst="rect">
            <a:avLst/>
          </a:prstGeom>
        </p:spPr>
      </p:pic>
      <p:sp>
        <p:nvSpPr>
          <p:cNvPr id="12" name="矩形 11"/>
          <p:cNvSpPr/>
          <p:nvPr/>
        </p:nvSpPr>
        <p:spPr>
          <a:xfrm>
            <a:off x="432000" y="1988068"/>
            <a:ext cx="4049530" cy="38412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901784" y="1988068"/>
            <a:ext cx="3795227" cy="38412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18</a:t>
            </a:fld>
            <a:endParaRPr lang="zh-CN" altLang="en-US" dirty="0"/>
          </a:p>
        </p:txBody>
      </p:sp>
    </p:spTree>
    <p:extLst>
      <p:ext uri="{BB962C8B-B14F-4D97-AF65-F5344CB8AC3E}">
        <p14:creationId xmlns:p14="http://schemas.microsoft.com/office/powerpoint/2010/main" val="3261768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Bef>
                <a:spcPts val="1200"/>
              </a:spcBef>
            </a:pPr>
            <a:r>
              <a:rPr lang="en-US" altLang="zh-CN" dirty="0"/>
              <a:t>Sequential queue problem</a:t>
            </a:r>
            <a:endParaRPr lang="zh-CN" altLang="en-US" dirty="0"/>
          </a:p>
        </p:txBody>
      </p:sp>
      <p:sp>
        <p:nvSpPr>
          <p:cNvPr id="3" name="内容占位符 2"/>
          <p:cNvSpPr>
            <a:spLocks noGrp="1"/>
          </p:cNvSpPr>
          <p:nvPr>
            <p:ph idx="1"/>
          </p:nvPr>
        </p:nvSpPr>
        <p:spPr>
          <a:xfrm>
            <a:off x="432000" y="931492"/>
            <a:ext cx="8280000" cy="5108948"/>
          </a:xfrm>
        </p:spPr>
        <p:txBody>
          <a:bodyPr>
            <a:normAutofit/>
          </a:bodyPr>
          <a:lstStyle/>
          <a:p>
            <a:pPr>
              <a:lnSpc>
                <a:spcPct val="150000"/>
              </a:lnSpc>
            </a:pPr>
            <a:r>
              <a:rPr kumimoji="1" lang="zh-CN" altLang="en-US" sz="1600" dirty="0">
                <a:latin typeface="Microsoft YaHei" charset="0"/>
                <a:ea typeface="Microsoft YaHei" charset="0"/>
                <a:cs typeface="Microsoft YaHei" charset="0"/>
              </a:rPr>
              <a:t>在非空队列里，队首指针始终指向队头元素，而队尾指针始终指向队尾元素的下一位置。</a:t>
            </a:r>
          </a:p>
          <a:p>
            <a:pPr>
              <a:lnSpc>
                <a:spcPct val="150000"/>
              </a:lnSpc>
            </a:pPr>
            <a:r>
              <a:rPr kumimoji="1" lang="zh-CN" altLang="en-US" sz="1600" dirty="0">
                <a:latin typeface="Microsoft YaHei" charset="0"/>
                <a:ea typeface="Microsoft YaHei" charset="0"/>
                <a:cs typeface="Microsoft YaHei" charset="0"/>
              </a:rPr>
              <a:t>顺序队列中存在“</a:t>
            </a:r>
            <a:r>
              <a:rPr kumimoji="1" lang="zh-CN" altLang="en-US" sz="1600" dirty="0">
                <a:solidFill>
                  <a:srgbClr val="FF0000"/>
                </a:solidFill>
                <a:latin typeface="Microsoft YaHei" charset="0"/>
                <a:ea typeface="Microsoft YaHei" charset="0"/>
                <a:cs typeface="Microsoft YaHei" charset="0"/>
              </a:rPr>
              <a:t>假溢出</a:t>
            </a:r>
            <a:r>
              <a:rPr kumimoji="1" lang="zh-CN" altLang="en-US" sz="1600" dirty="0">
                <a:latin typeface="Microsoft YaHei" charset="0"/>
                <a:ea typeface="Microsoft YaHei" charset="0"/>
                <a:cs typeface="Microsoft YaHei" charset="0"/>
              </a:rPr>
              <a:t>”现象。因为在入队和出队操作中，头、尾指针只增加不减小，致使被删除元素的空间永远无法重新利用。</a:t>
            </a:r>
            <a:endParaRPr kumimoji="1" lang="en-US" altLang="zh-CN" sz="1600" dirty="0">
              <a:latin typeface="Microsoft YaHei" charset="0"/>
              <a:ea typeface="Microsoft YaHei" charset="0"/>
              <a:cs typeface="Microsoft YaHei" charset="0"/>
            </a:endParaRPr>
          </a:p>
          <a:p>
            <a:pPr>
              <a:lnSpc>
                <a:spcPct val="150000"/>
              </a:lnSpc>
            </a:pPr>
            <a:r>
              <a:rPr kumimoji="1" lang="zh-CN" altLang="en-US" sz="1600" dirty="0">
                <a:latin typeface="Microsoft YaHei" charset="0"/>
                <a:ea typeface="Microsoft YaHei" charset="0"/>
                <a:cs typeface="Microsoft YaHei" charset="0"/>
              </a:rPr>
              <a:t>因此，</a:t>
            </a:r>
            <a:r>
              <a:rPr kumimoji="1" lang="zh-CN" altLang="en-US" sz="1600" dirty="0">
                <a:solidFill>
                  <a:srgbClr val="0000FF"/>
                </a:solidFill>
                <a:latin typeface="Microsoft YaHei" charset="0"/>
                <a:ea typeface="Microsoft YaHei" charset="0"/>
                <a:cs typeface="Microsoft YaHei" charset="0"/>
              </a:rPr>
              <a:t>尽管队列中实际元素个数可能远远小于数组大小</a:t>
            </a:r>
            <a:r>
              <a:rPr kumimoji="1" lang="zh-CN" altLang="en-US" sz="1600" dirty="0">
                <a:latin typeface="Microsoft YaHei" charset="0"/>
                <a:ea typeface="Microsoft YaHei" charset="0"/>
                <a:cs typeface="Microsoft YaHei" charset="0"/>
              </a:rPr>
              <a:t>，但可能由于尾指针巳超出向量空间的上界而不能做入队操作。该现象称为假溢出。如图所示是数组大小为</a:t>
            </a:r>
            <a:r>
              <a:rPr kumimoji="1" lang="en-US" altLang="zh-CN" sz="1600" dirty="0">
                <a:latin typeface="Microsoft YaHei" charset="0"/>
                <a:ea typeface="Microsoft YaHei" charset="0"/>
                <a:cs typeface="Microsoft YaHei" charset="0"/>
              </a:rPr>
              <a:t>5</a:t>
            </a:r>
            <a:r>
              <a:rPr kumimoji="1" lang="zh-CN" altLang="en-US" sz="1600" dirty="0">
                <a:latin typeface="Microsoft YaHei" charset="0"/>
                <a:ea typeface="Microsoft YaHei" charset="0"/>
                <a:cs typeface="Microsoft YaHei" charset="0"/>
              </a:rPr>
              <a:t>的顺序队列中队首、队尾指针和队列中元素的变化情况。</a:t>
            </a:r>
          </a:p>
          <a:p>
            <a:endParaRPr kumimoji="1" lang="zh-CN" altLang="en-US" sz="1600"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grpSp>
        <p:nvGrpSpPr>
          <p:cNvPr id="64" name="组 63"/>
          <p:cNvGrpSpPr/>
          <p:nvPr/>
        </p:nvGrpSpPr>
        <p:grpSpPr>
          <a:xfrm>
            <a:off x="308292" y="3488698"/>
            <a:ext cx="8517441" cy="2511769"/>
            <a:chOff x="228600" y="69850"/>
            <a:chExt cx="8517441" cy="2511769"/>
          </a:xfrm>
        </p:grpSpPr>
        <p:sp>
          <p:nvSpPr>
            <p:cNvPr id="65" name="Rectangle 6"/>
            <p:cNvSpPr>
              <a:spLocks noChangeArrowheads="1"/>
            </p:cNvSpPr>
            <p:nvPr/>
          </p:nvSpPr>
          <p:spPr bwMode="auto">
            <a:xfrm>
              <a:off x="740278" y="2221256"/>
              <a:ext cx="12239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b="1" dirty="0">
                  <a:latin typeface="Times New Roman" pitchFamily="18" charset="0"/>
                </a:rPr>
                <a:t>(a)  NULL</a:t>
              </a:r>
              <a:endParaRPr lang="zh-CN" altLang="en-US" b="1" dirty="0">
                <a:latin typeface="Times New Roman" pitchFamily="18" charset="0"/>
              </a:endParaRPr>
            </a:p>
          </p:txBody>
        </p:sp>
        <p:sp>
          <p:nvSpPr>
            <p:cNvPr id="66" name="Rectangle 8"/>
            <p:cNvSpPr>
              <a:spLocks noChangeArrowheads="1"/>
            </p:cNvSpPr>
            <p:nvPr/>
          </p:nvSpPr>
          <p:spPr bwMode="auto">
            <a:xfrm>
              <a:off x="1268413" y="298450"/>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400">
                <a:latin typeface="Times New Roman" pitchFamily="18" charset="0"/>
              </a:endParaRPr>
            </a:p>
          </p:txBody>
        </p:sp>
        <p:sp>
          <p:nvSpPr>
            <p:cNvPr id="67" name="Rectangle 9"/>
            <p:cNvSpPr>
              <a:spLocks noChangeArrowheads="1"/>
            </p:cNvSpPr>
            <p:nvPr/>
          </p:nvSpPr>
          <p:spPr bwMode="auto">
            <a:xfrm>
              <a:off x="1268413" y="617538"/>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400">
                <a:latin typeface="Times New Roman" pitchFamily="18" charset="0"/>
              </a:endParaRPr>
            </a:p>
          </p:txBody>
        </p:sp>
        <p:sp>
          <p:nvSpPr>
            <p:cNvPr id="68" name="Rectangle 10"/>
            <p:cNvSpPr>
              <a:spLocks noChangeArrowheads="1"/>
            </p:cNvSpPr>
            <p:nvPr/>
          </p:nvSpPr>
          <p:spPr bwMode="auto">
            <a:xfrm>
              <a:off x="1268413" y="936625"/>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400">
                <a:latin typeface="Times New Roman" pitchFamily="18" charset="0"/>
              </a:endParaRPr>
            </a:p>
          </p:txBody>
        </p:sp>
        <p:sp>
          <p:nvSpPr>
            <p:cNvPr id="69" name="Rectangle 11"/>
            <p:cNvSpPr>
              <a:spLocks noChangeArrowheads="1"/>
            </p:cNvSpPr>
            <p:nvPr/>
          </p:nvSpPr>
          <p:spPr bwMode="auto">
            <a:xfrm>
              <a:off x="1268413" y="1265238"/>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400">
                <a:latin typeface="Times New Roman" pitchFamily="18" charset="0"/>
              </a:endParaRPr>
            </a:p>
          </p:txBody>
        </p:sp>
        <p:sp>
          <p:nvSpPr>
            <p:cNvPr id="70" name="Rectangle 12"/>
            <p:cNvSpPr>
              <a:spLocks noChangeArrowheads="1"/>
            </p:cNvSpPr>
            <p:nvPr/>
          </p:nvSpPr>
          <p:spPr bwMode="auto">
            <a:xfrm>
              <a:off x="1268413" y="1593850"/>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400">
                <a:latin typeface="Times New Roman" pitchFamily="18" charset="0"/>
              </a:endParaRPr>
            </a:p>
          </p:txBody>
        </p:sp>
        <p:grpSp>
          <p:nvGrpSpPr>
            <p:cNvPr id="71" name="Group 13"/>
            <p:cNvGrpSpPr>
              <a:grpSpLocks/>
            </p:cNvGrpSpPr>
            <p:nvPr/>
          </p:nvGrpSpPr>
          <p:grpSpPr bwMode="auto">
            <a:xfrm>
              <a:off x="228600" y="1808163"/>
              <a:ext cx="1014413" cy="360363"/>
              <a:chOff x="0" y="0"/>
              <a:chExt cx="639" cy="227"/>
            </a:xfrm>
          </p:grpSpPr>
          <p:sp>
            <p:nvSpPr>
              <p:cNvPr id="111" name="Rectangle 14"/>
              <p:cNvSpPr>
                <a:spLocks noChangeArrowheads="1"/>
              </p:cNvSpPr>
              <p:nvPr/>
            </p:nvSpPr>
            <p:spPr bwMode="auto">
              <a:xfrm>
                <a:off x="0" y="0"/>
                <a:ext cx="47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Q.front</a:t>
                </a:r>
              </a:p>
            </p:txBody>
          </p:sp>
          <p:sp>
            <p:nvSpPr>
              <p:cNvPr id="112" name="Line 15"/>
              <p:cNvSpPr>
                <a:spLocks noChangeShapeType="1"/>
              </p:cNvSpPr>
              <p:nvPr/>
            </p:nvSpPr>
            <p:spPr bwMode="auto">
              <a:xfrm>
                <a:off x="72" y="17"/>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2" name="Group 16"/>
            <p:cNvGrpSpPr>
              <a:grpSpLocks/>
            </p:cNvGrpSpPr>
            <p:nvPr/>
          </p:nvGrpSpPr>
          <p:grpSpPr bwMode="auto">
            <a:xfrm>
              <a:off x="271463" y="1312863"/>
              <a:ext cx="976313" cy="360363"/>
              <a:chOff x="0" y="0"/>
              <a:chExt cx="615" cy="227"/>
            </a:xfrm>
          </p:grpSpPr>
          <p:sp>
            <p:nvSpPr>
              <p:cNvPr id="109" name="Rectangle 17"/>
              <p:cNvSpPr>
                <a:spLocks noChangeArrowheads="1"/>
              </p:cNvSpPr>
              <p:nvPr/>
            </p:nvSpPr>
            <p:spPr bwMode="auto">
              <a:xfrm>
                <a:off x="0" y="0"/>
                <a:ext cx="45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Q.rear</a:t>
                </a:r>
              </a:p>
            </p:txBody>
          </p:sp>
          <p:sp>
            <p:nvSpPr>
              <p:cNvPr id="110" name="Line 18"/>
              <p:cNvSpPr>
                <a:spLocks noChangeShapeType="1"/>
              </p:cNvSpPr>
              <p:nvPr/>
            </p:nvSpPr>
            <p:spPr bwMode="auto">
              <a:xfrm>
                <a:off x="48" y="219"/>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3" name="Rectangle 20"/>
            <p:cNvSpPr>
              <a:spLocks noChangeArrowheads="1"/>
            </p:cNvSpPr>
            <p:nvPr/>
          </p:nvSpPr>
          <p:spPr bwMode="auto">
            <a:xfrm>
              <a:off x="2308072" y="2221256"/>
              <a:ext cx="18716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latin typeface="Times New Roman" pitchFamily="18" charset="0"/>
                </a:rPr>
                <a:t>(b) Insert 3 Elements</a:t>
              </a:r>
              <a:endParaRPr lang="zh-CN" altLang="en-US" b="1" dirty="0">
                <a:latin typeface="Times New Roman" pitchFamily="18" charset="0"/>
              </a:endParaRPr>
            </a:p>
          </p:txBody>
        </p:sp>
        <p:sp>
          <p:nvSpPr>
            <p:cNvPr id="74" name="Rectangle 22"/>
            <p:cNvSpPr>
              <a:spLocks noChangeArrowheads="1"/>
            </p:cNvSpPr>
            <p:nvPr/>
          </p:nvSpPr>
          <p:spPr bwMode="auto">
            <a:xfrm>
              <a:off x="3313881" y="312738"/>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400">
                <a:latin typeface="Times New Roman" pitchFamily="18" charset="0"/>
              </a:endParaRPr>
            </a:p>
          </p:txBody>
        </p:sp>
        <p:sp>
          <p:nvSpPr>
            <p:cNvPr id="75" name="Rectangle 23"/>
            <p:cNvSpPr>
              <a:spLocks noChangeArrowheads="1"/>
            </p:cNvSpPr>
            <p:nvPr/>
          </p:nvSpPr>
          <p:spPr bwMode="auto">
            <a:xfrm>
              <a:off x="3313881" y="631826"/>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400">
                <a:latin typeface="Times New Roman" pitchFamily="18" charset="0"/>
              </a:endParaRPr>
            </a:p>
          </p:txBody>
        </p:sp>
        <p:sp>
          <p:nvSpPr>
            <p:cNvPr id="76" name="Rectangle 24"/>
            <p:cNvSpPr>
              <a:spLocks noChangeArrowheads="1"/>
            </p:cNvSpPr>
            <p:nvPr/>
          </p:nvSpPr>
          <p:spPr bwMode="auto">
            <a:xfrm>
              <a:off x="3313881" y="965201"/>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a</a:t>
              </a:r>
              <a:r>
                <a:rPr lang="en-US" altLang="zh-CN" sz="2000" baseline="-25000">
                  <a:latin typeface="Times New Roman" pitchFamily="18" charset="0"/>
                </a:rPr>
                <a:t>3</a:t>
              </a:r>
            </a:p>
          </p:txBody>
        </p:sp>
        <p:sp>
          <p:nvSpPr>
            <p:cNvPr id="77" name="Rectangle 25"/>
            <p:cNvSpPr>
              <a:spLocks noChangeArrowheads="1"/>
            </p:cNvSpPr>
            <p:nvPr/>
          </p:nvSpPr>
          <p:spPr bwMode="auto">
            <a:xfrm>
              <a:off x="3313881" y="1279526"/>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a</a:t>
              </a:r>
              <a:r>
                <a:rPr lang="en-US" altLang="zh-CN" sz="2000" baseline="-25000">
                  <a:latin typeface="Times New Roman" pitchFamily="18" charset="0"/>
                </a:rPr>
                <a:t>2</a:t>
              </a:r>
            </a:p>
          </p:txBody>
        </p:sp>
        <p:sp>
          <p:nvSpPr>
            <p:cNvPr id="78" name="Rectangle 26"/>
            <p:cNvSpPr>
              <a:spLocks noChangeArrowheads="1"/>
            </p:cNvSpPr>
            <p:nvPr/>
          </p:nvSpPr>
          <p:spPr bwMode="auto">
            <a:xfrm>
              <a:off x="3313881" y="1593851"/>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a</a:t>
              </a:r>
              <a:r>
                <a:rPr lang="en-US" altLang="zh-CN" sz="2000" baseline="-25000">
                  <a:latin typeface="Times New Roman" pitchFamily="18" charset="0"/>
                </a:rPr>
                <a:t>1</a:t>
              </a:r>
            </a:p>
          </p:txBody>
        </p:sp>
        <p:grpSp>
          <p:nvGrpSpPr>
            <p:cNvPr id="79" name="Group 27"/>
            <p:cNvGrpSpPr>
              <a:grpSpLocks/>
            </p:cNvGrpSpPr>
            <p:nvPr/>
          </p:nvGrpSpPr>
          <p:grpSpPr bwMode="auto">
            <a:xfrm>
              <a:off x="2257425" y="1808163"/>
              <a:ext cx="1014413" cy="360363"/>
              <a:chOff x="0" y="0"/>
              <a:chExt cx="639" cy="227"/>
            </a:xfrm>
          </p:grpSpPr>
          <p:sp>
            <p:nvSpPr>
              <p:cNvPr id="107" name="Rectangle 28"/>
              <p:cNvSpPr>
                <a:spLocks noChangeArrowheads="1"/>
              </p:cNvSpPr>
              <p:nvPr/>
            </p:nvSpPr>
            <p:spPr bwMode="auto">
              <a:xfrm>
                <a:off x="0" y="0"/>
                <a:ext cx="47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Q.front</a:t>
                </a:r>
              </a:p>
            </p:txBody>
          </p:sp>
          <p:sp>
            <p:nvSpPr>
              <p:cNvPr id="108" name="Line 29"/>
              <p:cNvSpPr>
                <a:spLocks noChangeShapeType="1"/>
              </p:cNvSpPr>
              <p:nvPr/>
            </p:nvSpPr>
            <p:spPr bwMode="auto">
              <a:xfrm>
                <a:off x="72" y="17"/>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0" name="Group 30"/>
            <p:cNvGrpSpPr>
              <a:grpSpLocks/>
            </p:cNvGrpSpPr>
            <p:nvPr/>
          </p:nvGrpSpPr>
          <p:grpSpPr bwMode="auto">
            <a:xfrm>
              <a:off x="2286000" y="450851"/>
              <a:ext cx="976313" cy="360363"/>
              <a:chOff x="0" y="0"/>
              <a:chExt cx="615" cy="227"/>
            </a:xfrm>
          </p:grpSpPr>
          <p:sp>
            <p:nvSpPr>
              <p:cNvPr id="105" name="Rectangle 31"/>
              <p:cNvSpPr>
                <a:spLocks noChangeArrowheads="1"/>
              </p:cNvSpPr>
              <p:nvPr/>
            </p:nvSpPr>
            <p:spPr bwMode="auto">
              <a:xfrm>
                <a:off x="0" y="0"/>
                <a:ext cx="45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Q.rear</a:t>
                </a:r>
              </a:p>
            </p:txBody>
          </p:sp>
          <p:sp>
            <p:nvSpPr>
              <p:cNvPr id="106" name="Line 32"/>
              <p:cNvSpPr>
                <a:spLocks noChangeShapeType="1"/>
              </p:cNvSpPr>
              <p:nvPr/>
            </p:nvSpPr>
            <p:spPr bwMode="auto">
              <a:xfrm>
                <a:off x="48" y="219"/>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1" name="Rectangle 34"/>
            <p:cNvSpPr>
              <a:spLocks noChangeArrowheads="1"/>
            </p:cNvSpPr>
            <p:nvPr/>
          </p:nvSpPr>
          <p:spPr bwMode="auto">
            <a:xfrm>
              <a:off x="4579119" y="2221256"/>
              <a:ext cx="18716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lgn="ctr">
                <a:buFont typeface="Arial" pitchFamily="34" charset="0"/>
                <a:buNone/>
              </a:pPr>
              <a:r>
                <a:rPr lang="en-US" altLang="zh-CN" b="1" dirty="0">
                  <a:latin typeface="Times New Roman" pitchFamily="18" charset="0"/>
                </a:rPr>
                <a:t>(c)  Delete 3</a:t>
              </a:r>
              <a:r>
                <a:rPr lang="zh-CN" altLang="en-US" b="1" dirty="0">
                  <a:latin typeface="Times New Roman" pitchFamily="18" charset="0"/>
                </a:rPr>
                <a:t> </a:t>
              </a:r>
              <a:r>
                <a:rPr lang="en-US" altLang="zh-CN" b="1" dirty="0">
                  <a:latin typeface="Times New Roman" pitchFamily="18" charset="0"/>
                </a:rPr>
                <a:t>Elements</a:t>
              </a:r>
              <a:endParaRPr lang="zh-CN" altLang="en-US" b="1" dirty="0">
                <a:latin typeface="Times New Roman" pitchFamily="18" charset="0"/>
              </a:endParaRPr>
            </a:p>
          </p:txBody>
        </p:sp>
        <p:sp>
          <p:nvSpPr>
            <p:cNvPr id="82" name="Rectangle 36"/>
            <p:cNvSpPr>
              <a:spLocks noChangeArrowheads="1"/>
            </p:cNvSpPr>
            <p:nvPr/>
          </p:nvSpPr>
          <p:spPr bwMode="auto">
            <a:xfrm>
              <a:off x="5340350" y="298450"/>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400">
                <a:latin typeface="Times New Roman" pitchFamily="18" charset="0"/>
              </a:endParaRPr>
            </a:p>
          </p:txBody>
        </p:sp>
        <p:sp>
          <p:nvSpPr>
            <p:cNvPr id="83" name="Rectangle 37"/>
            <p:cNvSpPr>
              <a:spLocks noChangeArrowheads="1"/>
            </p:cNvSpPr>
            <p:nvPr/>
          </p:nvSpPr>
          <p:spPr bwMode="auto">
            <a:xfrm>
              <a:off x="5340350" y="617538"/>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400">
                <a:latin typeface="Times New Roman" pitchFamily="18" charset="0"/>
              </a:endParaRPr>
            </a:p>
          </p:txBody>
        </p:sp>
        <p:sp>
          <p:nvSpPr>
            <p:cNvPr id="84" name="Rectangle 38"/>
            <p:cNvSpPr>
              <a:spLocks noChangeArrowheads="1"/>
            </p:cNvSpPr>
            <p:nvPr/>
          </p:nvSpPr>
          <p:spPr bwMode="auto">
            <a:xfrm>
              <a:off x="5340350" y="950913"/>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000" baseline="-25000">
                <a:latin typeface="Times New Roman" pitchFamily="18" charset="0"/>
              </a:endParaRPr>
            </a:p>
          </p:txBody>
        </p:sp>
        <p:sp>
          <p:nvSpPr>
            <p:cNvPr id="85" name="Rectangle 39"/>
            <p:cNvSpPr>
              <a:spLocks noChangeArrowheads="1"/>
            </p:cNvSpPr>
            <p:nvPr/>
          </p:nvSpPr>
          <p:spPr bwMode="auto">
            <a:xfrm>
              <a:off x="5340350" y="1265238"/>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000" baseline="-25000">
                <a:latin typeface="Times New Roman" pitchFamily="18" charset="0"/>
              </a:endParaRPr>
            </a:p>
          </p:txBody>
        </p:sp>
        <p:sp>
          <p:nvSpPr>
            <p:cNvPr id="86" name="Rectangle 40"/>
            <p:cNvSpPr>
              <a:spLocks noChangeArrowheads="1"/>
            </p:cNvSpPr>
            <p:nvPr/>
          </p:nvSpPr>
          <p:spPr bwMode="auto">
            <a:xfrm>
              <a:off x="5340350" y="1593850"/>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000" baseline="-25000">
                <a:latin typeface="Times New Roman" pitchFamily="18" charset="0"/>
              </a:endParaRPr>
            </a:p>
          </p:txBody>
        </p:sp>
        <p:grpSp>
          <p:nvGrpSpPr>
            <p:cNvPr id="87" name="Group 41"/>
            <p:cNvGrpSpPr>
              <a:grpSpLocks/>
            </p:cNvGrpSpPr>
            <p:nvPr/>
          </p:nvGrpSpPr>
          <p:grpSpPr bwMode="auto">
            <a:xfrm>
              <a:off x="4314825" y="831850"/>
              <a:ext cx="1014413" cy="360363"/>
              <a:chOff x="0" y="0"/>
              <a:chExt cx="639" cy="227"/>
            </a:xfrm>
          </p:grpSpPr>
          <p:sp>
            <p:nvSpPr>
              <p:cNvPr id="103" name="Rectangle 42"/>
              <p:cNvSpPr>
                <a:spLocks noChangeArrowheads="1"/>
              </p:cNvSpPr>
              <p:nvPr/>
            </p:nvSpPr>
            <p:spPr bwMode="auto">
              <a:xfrm>
                <a:off x="0" y="0"/>
                <a:ext cx="47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Q.front</a:t>
                </a:r>
              </a:p>
            </p:txBody>
          </p:sp>
          <p:sp>
            <p:nvSpPr>
              <p:cNvPr id="104" name="Line 43"/>
              <p:cNvSpPr>
                <a:spLocks noChangeShapeType="1"/>
              </p:cNvSpPr>
              <p:nvPr/>
            </p:nvSpPr>
            <p:spPr bwMode="auto">
              <a:xfrm>
                <a:off x="72" y="17"/>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8" name="Group 44"/>
            <p:cNvGrpSpPr>
              <a:grpSpLocks/>
            </p:cNvGrpSpPr>
            <p:nvPr/>
          </p:nvGrpSpPr>
          <p:grpSpPr bwMode="auto">
            <a:xfrm>
              <a:off x="4343400" y="346075"/>
              <a:ext cx="976313" cy="360363"/>
              <a:chOff x="0" y="0"/>
              <a:chExt cx="615" cy="227"/>
            </a:xfrm>
          </p:grpSpPr>
          <p:sp>
            <p:nvSpPr>
              <p:cNvPr id="101" name="Rectangle 45"/>
              <p:cNvSpPr>
                <a:spLocks noChangeArrowheads="1"/>
              </p:cNvSpPr>
              <p:nvPr/>
            </p:nvSpPr>
            <p:spPr bwMode="auto">
              <a:xfrm>
                <a:off x="0" y="0"/>
                <a:ext cx="45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Q.rear</a:t>
                </a:r>
              </a:p>
            </p:txBody>
          </p:sp>
          <p:sp>
            <p:nvSpPr>
              <p:cNvPr id="102" name="Line 46"/>
              <p:cNvSpPr>
                <a:spLocks noChangeShapeType="1"/>
              </p:cNvSpPr>
              <p:nvPr/>
            </p:nvSpPr>
            <p:spPr bwMode="auto">
              <a:xfrm>
                <a:off x="48" y="219"/>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9" name="Rectangle 48"/>
            <p:cNvSpPr>
              <a:spLocks noChangeArrowheads="1"/>
            </p:cNvSpPr>
            <p:nvPr/>
          </p:nvSpPr>
          <p:spPr bwMode="auto">
            <a:xfrm>
              <a:off x="6874378" y="2221256"/>
              <a:ext cx="18716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lgn="ctr">
                <a:buFont typeface="Arial" pitchFamily="34" charset="0"/>
                <a:buNone/>
              </a:pPr>
              <a:r>
                <a:rPr lang="en-US" altLang="zh-CN" b="1" dirty="0">
                  <a:latin typeface="Times New Roman" pitchFamily="18" charset="0"/>
                </a:rPr>
                <a:t>(d) Insert 2 Elements</a:t>
              </a:r>
              <a:endParaRPr lang="zh-CN" altLang="en-US" b="1" dirty="0">
                <a:latin typeface="Times New Roman" pitchFamily="18" charset="0"/>
              </a:endParaRPr>
            </a:p>
          </p:txBody>
        </p:sp>
        <p:sp>
          <p:nvSpPr>
            <p:cNvPr id="90" name="Rectangle 50"/>
            <p:cNvSpPr>
              <a:spLocks noChangeArrowheads="1"/>
            </p:cNvSpPr>
            <p:nvPr/>
          </p:nvSpPr>
          <p:spPr bwMode="auto">
            <a:xfrm>
              <a:off x="7596336" y="298450"/>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dirty="0">
                  <a:latin typeface="Times New Roman" pitchFamily="18" charset="0"/>
                </a:rPr>
                <a:t>a</a:t>
              </a:r>
              <a:r>
                <a:rPr lang="en-US" altLang="zh-CN" sz="2000" baseline="-25000" dirty="0">
                  <a:latin typeface="Times New Roman" pitchFamily="18" charset="0"/>
                </a:rPr>
                <a:t>5</a:t>
              </a:r>
            </a:p>
          </p:txBody>
        </p:sp>
        <p:sp>
          <p:nvSpPr>
            <p:cNvPr id="91" name="Rectangle 51"/>
            <p:cNvSpPr>
              <a:spLocks noChangeArrowheads="1"/>
            </p:cNvSpPr>
            <p:nvPr/>
          </p:nvSpPr>
          <p:spPr bwMode="auto">
            <a:xfrm>
              <a:off x="7596336" y="617538"/>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a</a:t>
              </a:r>
              <a:r>
                <a:rPr lang="en-US" altLang="zh-CN" sz="2000" baseline="-25000">
                  <a:latin typeface="Times New Roman" pitchFamily="18" charset="0"/>
                </a:rPr>
                <a:t>4</a:t>
              </a:r>
            </a:p>
          </p:txBody>
        </p:sp>
        <p:sp>
          <p:nvSpPr>
            <p:cNvPr id="92" name="Rectangle 52"/>
            <p:cNvSpPr>
              <a:spLocks noChangeArrowheads="1"/>
            </p:cNvSpPr>
            <p:nvPr/>
          </p:nvSpPr>
          <p:spPr bwMode="auto">
            <a:xfrm>
              <a:off x="7596336" y="936625"/>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000" baseline="-25000">
                <a:latin typeface="Times New Roman" pitchFamily="18" charset="0"/>
              </a:endParaRPr>
            </a:p>
          </p:txBody>
        </p:sp>
        <p:sp>
          <p:nvSpPr>
            <p:cNvPr id="93" name="Rectangle 53"/>
            <p:cNvSpPr>
              <a:spLocks noChangeArrowheads="1"/>
            </p:cNvSpPr>
            <p:nvPr/>
          </p:nvSpPr>
          <p:spPr bwMode="auto">
            <a:xfrm>
              <a:off x="7596336" y="1265238"/>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000" baseline="-25000">
                <a:latin typeface="Times New Roman" pitchFamily="18" charset="0"/>
              </a:endParaRPr>
            </a:p>
          </p:txBody>
        </p:sp>
        <p:sp>
          <p:nvSpPr>
            <p:cNvPr id="94" name="Rectangle 54"/>
            <p:cNvSpPr>
              <a:spLocks noChangeArrowheads="1"/>
            </p:cNvSpPr>
            <p:nvPr/>
          </p:nvSpPr>
          <p:spPr bwMode="auto">
            <a:xfrm>
              <a:off x="7596336" y="1593850"/>
              <a:ext cx="754063" cy="323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endParaRPr lang="zh-CN" altLang="en-US" sz="2000" baseline="-25000">
                <a:latin typeface="Times New Roman" pitchFamily="18" charset="0"/>
              </a:endParaRPr>
            </a:p>
          </p:txBody>
        </p:sp>
        <p:grpSp>
          <p:nvGrpSpPr>
            <p:cNvPr id="95" name="Group 55"/>
            <p:cNvGrpSpPr>
              <a:grpSpLocks/>
            </p:cNvGrpSpPr>
            <p:nvPr/>
          </p:nvGrpSpPr>
          <p:grpSpPr bwMode="auto">
            <a:xfrm>
              <a:off x="6524625" y="788988"/>
              <a:ext cx="1014413" cy="360363"/>
              <a:chOff x="0" y="0"/>
              <a:chExt cx="639" cy="227"/>
            </a:xfrm>
          </p:grpSpPr>
          <p:sp>
            <p:nvSpPr>
              <p:cNvPr id="99" name="Rectangle 56"/>
              <p:cNvSpPr>
                <a:spLocks noChangeArrowheads="1"/>
              </p:cNvSpPr>
              <p:nvPr/>
            </p:nvSpPr>
            <p:spPr bwMode="auto">
              <a:xfrm>
                <a:off x="0" y="0"/>
                <a:ext cx="47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Q.front</a:t>
                </a:r>
              </a:p>
            </p:txBody>
          </p:sp>
          <p:sp>
            <p:nvSpPr>
              <p:cNvPr id="100" name="Line 57"/>
              <p:cNvSpPr>
                <a:spLocks noChangeShapeType="1"/>
              </p:cNvSpPr>
              <p:nvPr/>
            </p:nvSpPr>
            <p:spPr bwMode="auto">
              <a:xfrm>
                <a:off x="72" y="17"/>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6" name="Group 58"/>
            <p:cNvGrpSpPr>
              <a:grpSpLocks/>
            </p:cNvGrpSpPr>
            <p:nvPr/>
          </p:nvGrpSpPr>
          <p:grpSpPr bwMode="auto">
            <a:xfrm>
              <a:off x="6553200" y="69850"/>
              <a:ext cx="976313" cy="360363"/>
              <a:chOff x="0" y="0"/>
              <a:chExt cx="615" cy="227"/>
            </a:xfrm>
          </p:grpSpPr>
          <p:sp>
            <p:nvSpPr>
              <p:cNvPr id="97" name="Rectangle 59"/>
              <p:cNvSpPr>
                <a:spLocks noChangeArrowheads="1"/>
              </p:cNvSpPr>
              <p:nvPr/>
            </p:nvSpPr>
            <p:spPr bwMode="auto">
              <a:xfrm>
                <a:off x="0" y="0"/>
                <a:ext cx="45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pitchFamily="34" charset="0"/>
                  <a:buNone/>
                </a:pPr>
                <a:r>
                  <a:rPr lang="en-US" altLang="zh-CN" sz="2000">
                    <a:latin typeface="Times New Roman" pitchFamily="18" charset="0"/>
                  </a:rPr>
                  <a:t>Q.rear</a:t>
                </a:r>
              </a:p>
            </p:txBody>
          </p:sp>
          <p:sp>
            <p:nvSpPr>
              <p:cNvPr id="98" name="Line 60"/>
              <p:cNvSpPr>
                <a:spLocks noChangeShapeType="1"/>
              </p:cNvSpPr>
              <p:nvPr/>
            </p:nvSpPr>
            <p:spPr bwMode="auto">
              <a:xfrm>
                <a:off x="48" y="219"/>
                <a:ext cx="567"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6" name="灯片编号占位符 5"/>
          <p:cNvSpPr>
            <a:spLocks noGrp="1"/>
          </p:cNvSpPr>
          <p:nvPr>
            <p:ph type="sldNum" sz="quarter" idx="12"/>
          </p:nvPr>
        </p:nvSpPr>
        <p:spPr/>
        <p:txBody>
          <a:bodyPr/>
          <a:lstStyle/>
          <a:p>
            <a:fld id="{36FD9405-CE62-418F-9683-85B6A1C55A4B}" type="slidenum">
              <a:rPr lang="zh-CN" altLang="en-US" smtClean="0"/>
              <a:pPr/>
              <a:t>19</a:t>
            </a:fld>
            <a:endParaRPr lang="zh-CN" altLang="en-US" dirty="0"/>
          </a:p>
        </p:txBody>
      </p:sp>
    </p:spTree>
    <p:extLst>
      <p:ext uri="{BB962C8B-B14F-4D97-AF65-F5344CB8AC3E}">
        <p14:creationId xmlns:p14="http://schemas.microsoft.com/office/powerpoint/2010/main" val="163431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Queue</a:t>
            </a:r>
            <a:r>
              <a:rPr lang="zh-CN" altLang="en-US" dirty="0"/>
              <a:t>（队列）</a:t>
            </a:r>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a:t>
            </a:fld>
            <a:endParaRPr lang="zh-CN" altLang="en-US" dirty="0"/>
          </a:p>
        </p:txBody>
      </p:sp>
      <p:pic>
        <p:nvPicPr>
          <p:cNvPr id="8" name="Picture 2"/>
          <p:cNvPicPr>
            <a:picLocks noChangeAspect="1" noChangeArrowheads="1"/>
          </p:cNvPicPr>
          <p:nvPr/>
        </p:nvPicPr>
        <p:blipFill>
          <a:blip r:embed="rId2" cstate="print"/>
          <a:srcRect/>
          <a:stretch>
            <a:fillRect/>
          </a:stretch>
        </p:blipFill>
        <p:spPr bwMode="auto">
          <a:xfrm>
            <a:off x="826799" y="3223444"/>
            <a:ext cx="3376979" cy="2096732"/>
          </a:xfrm>
          <a:prstGeom prst="rect">
            <a:avLst/>
          </a:prstGeom>
          <a:noFill/>
          <a:ln w="9525">
            <a:noFill/>
            <a:miter lim="800000"/>
            <a:headEnd/>
            <a:tailEnd/>
          </a:ln>
          <a:effectLst/>
        </p:spPr>
      </p:pic>
      <p:sp>
        <p:nvSpPr>
          <p:cNvPr id="7" name="矩形 6"/>
          <p:cNvSpPr/>
          <p:nvPr/>
        </p:nvSpPr>
        <p:spPr>
          <a:xfrm>
            <a:off x="432000" y="974644"/>
            <a:ext cx="8401757" cy="1835567"/>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400" dirty="0"/>
              <a:t>Definition: A queue is a list in which all additions to the list are made at one end, and all deletions from the list are made at the other end. Queues are also called first-in, first-out lists, or FIFO for short.</a:t>
            </a:r>
          </a:p>
        </p:txBody>
      </p:sp>
      <p:sp>
        <p:nvSpPr>
          <p:cNvPr id="9" name="AutoShape 2" descr="Queue operation的圖片搜尋結果"/>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âå¡è½¦ å¡éâçå¾çæç´¢ç»æ"/>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940222" y="3349790"/>
            <a:ext cx="3280557" cy="184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185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icrosoft YaHei" charset="0"/>
                <a:ea typeface="Microsoft YaHei" charset="0"/>
                <a:cs typeface="Microsoft YaHei" charset="0"/>
              </a:rPr>
              <a:t>Circular queue</a:t>
            </a:r>
            <a:endParaRPr kumimoji="1" lang="zh-CN" altLang="en-US" dirty="0">
              <a:latin typeface="Microsoft YaHei" charset="0"/>
              <a:ea typeface="Microsoft YaHei" charset="0"/>
              <a:cs typeface="Microsoft YaHei" charset="0"/>
            </a:endParaRPr>
          </a:p>
        </p:txBody>
      </p:sp>
      <p:sp>
        <p:nvSpPr>
          <p:cNvPr id="3" name="内容占位符 2"/>
          <p:cNvSpPr>
            <a:spLocks noGrp="1"/>
          </p:cNvSpPr>
          <p:nvPr>
            <p:ph idx="1"/>
          </p:nvPr>
        </p:nvSpPr>
        <p:spPr>
          <a:xfrm>
            <a:off x="432000" y="976838"/>
            <a:ext cx="8280000" cy="5063602"/>
          </a:xfrm>
        </p:spPr>
        <p:txBody>
          <a:bodyPr>
            <a:normAutofit/>
          </a:bodyPr>
          <a:lstStyle/>
          <a:p>
            <a:pPr>
              <a:lnSpc>
                <a:spcPct val="150000"/>
              </a:lnSpc>
              <a:spcBef>
                <a:spcPct val="20000"/>
              </a:spcBef>
            </a:pPr>
            <a:r>
              <a:rPr lang="zh-CN" altLang="en-US" sz="1800" dirty="0">
                <a:latin typeface="Microsoft YaHei" charset="0"/>
                <a:ea typeface="Microsoft YaHei" charset="0"/>
                <a:cs typeface="Microsoft YaHei" charset="0"/>
              </a:rPr>
              <a:t>为充分利用向量空间，克服上述“假溢出”现象的方法是：</a:t>
            </a:r>
            <a:r>
              <a:rPr lang="zh-CN" altLang="en-US" sz="1800" dirty="0">
                <a:solidFill>
                  <a:srgbClr val="0000FF"/>
                </a:solidFill>
                <a:latin typeface="Microsoft YaHei" charset="0"/>
                <a:ea typeface="Microsoft YaHei" charset="0"/>
                <a:cs typeface="Microsoft YaHei" charset="0"/>
              </a:rPr>
              <a:t>将为队列分配的向量空间看成为一个首尾相接的圆环</a:t>
            </a:r>
            <a:r>
              <a:rPr lang="zh-CN" altLang="en-US" sz="1800" dirty="0">
                <a:latin typeface="Microsoft YaHei" charset="0"/>
                <a:ea typeface="Microsoft YaHei" charset="0"/>
                <a:cs typeface="Microsoft YaHei" charset="0"/>
              </a:rPr>
              <a:t>，并称这种队列为循环队列</a:t>
            </a:r>
            <a:r>
              <a:rPr lang="en-US" altLang="zh-CN" sz="1800" dirty="0">
                <a:latin typeface="Microsoft YaHei" charset="0"/>
                <a:ea typeface="Microsoft YaHei" charset="0"/>
                <a:cs typeface="Microsoft YaHei" charset="0"/>
              </a:rPr>
              <a:t>(Circular Queue)</a:t>
            </a:r>
            <a:r>
              <a:rPr lang="zh-CN" altLang="en-US" sz="1800" dirty="0">
                <a:latin typeface="Microsoft YaHei" charset="0"/>
                <a:ea typeface="Microsoft YaHei" charset="0"/>
                <a:cs typeface="Microsoft YaHei" charset="0"/>
              </a:rPr>
              <a:t>。</a:t>
            </a:r>
          </a:p>
          <a:p>
            <a:pPr>
              <a:lnSpc>
                <a:spcPct val="150000"/>
              </a:lnSpc>
              <a:spcBef>
                <a:spcPct val="20000"/>
              </a:spcBef>
            </a:pPr>
            <a:r>
              <a:rPr lang="zh-CN" altLang="en-US" sz="1800" dirty="0">
                <a:latin typeface="Microsoft YaHei" charset="0"/>
                <a:ea typeface="Microsoft YaHei" charset="0"/>
                <a:cs typeface="Microsoft YaHei" charset="0"/>
              </a:rPr>
              <a:t>在循环队列中进行出队、入队操作时，队首、队尾指针仍要加</a:t>
            </a:r>
            <a:r>
              <a:rPr lang="en-US" altLang="zh-CN" sz="1800" dirty="0">
                <a:latin typeface="Microsoft YaHei" charset="0"/>
                <a:ea typeface="Microsoft YaHei" charset="0"/>
                <a:cs typeface="Microsoft YaHei" charset="0"/>
              </a:rPr>
              <a:t>1</a:t>
            </a:r>
            <a:r>
              <a:rPr lang="zh-CN" altLang="en-US" sz="1800" dirty="0">
                <a:latin typeface="Microsoft YaHei" charset="0"/>
                <a:ea typeface="Microsoft YaHei" charset="0"/>
                <a:cs typeface="Microsoft YaHei" charset="0"/>
              </a:rPr>
              <a:t>，朝前移动。只不过当队首、队尾指针指向向量上界</a:t>
            </a:r>
            <a:r>
              <a:rPr lang="en-US" altLang="zh-CN" sz="1800" dirty="0">
                <a:latin typeface="Microsoft YaHei" charset="0"/>
                <a:ea typeface="Microsoft YaHei" charset="0"/>
                <a:cs typeface="Microsoft YaHei" charset="0"/>
              </a:rPr>
              <a:t>(MAX_QUEUE_SIZE-1)</a:t>
            </a:r>
            <a:r>
              <a:rPr lang="zh-CN" altLang="en-US" sz="1800" dirty="0">
                <a:latin typeface="Microsoft YaHei" charset="0"/>
                <a:ea typeface="Microsoft YaHei" charset="0"/>
                <a:cs typeface="Microsoft YaHei" charset="0"/>
              </a:rPr>
              <a:t>时，</a:t>
            </a:r>
            <a:r>
              <a:rPr lang="zh-CN" altLang="en-US" sz="1800" dirty="0">
                <a:solidFill>
                  <a:srgbClr val="0000FF"/>
                </a:solidFill>
                <a:latin typeface="Microsoft YaHei" charset="0"/>
                <a:ea typeface="Microsoft YaHei" charset="0"/>
                <a:cs typeface="Microsoft YaHei" charset="0"/>
              </a:rPr>
              <a:t>其加</a:t>
            </a:r>
            <a:r>
              <a:rPr lang="en-US" altLang="zh-CN" sz="1800" dirty="0">
                <a:solidFill>
                  <a:srgbClr val="0000FF"/>
                </a:solidFill>
                <a:latin typeface="Microsoft YaHei" charset="0"/>
                <a:ea typeface="Microsoft YaHei" charset="0"/>
                <a:cs typeface="Microsoft YaHei" charset="0"/>
              </a:rPr>
              <a:t>1</a:t>
            </a:r>
            <a:r>
              <a:rPr lang="zh-CN" altLang="en-US" sz="1800" dirty="0">
                <a:solidFill>
                  <a:srgbClr val="0000FF"/>
                </a:solidFill>
                <a:latin typeface="Microsoft YaHei" charset="0"/>
                <a:ea typeface="Microsoft YaHei" charset="0"/>
                <a:cs typeface="Microsoft YaHei" charset="0"/>
              </a:rPr>
              <a:t>操作的结果是指向向量的下界</a:t>
            </a:r>
            <a:r>
              <a:rPr lang="en-US" altLang="zh-CN" sz="1800" dirty="0">
                <a:solidFill>
                  <a:srgbClr val="0000FF"/>
                </a:solidFill>
                <a:latin typeface="Microsoft YaHei" charset="0"/>
                <a:ea typeface="Microsoft YaHei" charset="0"/>
                <a:cs typeface="Microsoft YaHei" charset="0"/>
              </a:rPr>
              <a:t>0</a:t>
            </a:r>
            <a:r>
              <a:rPr lang="zh-CN" altLang="en-US" sz="1800" dirty="0">
                <a:solidFill>
                  <a:srgbClr val="0000FF"/>
                </a:solidFill>
                <a:latin typeface="Microsoft YaHei" charset="0"/>
                <a:ea typeface="Microsoft YaHei" charset="0"/>
                <a:cs typeface="Microsoft YaHei" charset="0"/>
              </a:rPr>
              <a:t>。</a:t>
            </a:r>
          </a:p>
          <a:p>
            <a:pPr>
              <a:lnSpc>
                <a:spcPct val="150000"/>
              </a:lnSpc>
              <a:spcBef>
                <a:spcPct val="20000"/>
              </a:spcBef>
            </a:pPr>
            <a:r>
              <a:rPr lang="zh-CN" altLang="en-US" sz="1800" dirty="0">
                <a:latin typeface="Microsoft YaHei" charset="0"/>
                <a:ea typeface="Microsoft YaHei" charset="0"/>
                <a:cs typeface="Microsoft YaHei" charset="0"/>
              </a:rPr>
              <a:t>这种循环意义下的加</a:t>
            </a:r>
            <a:r>
              <a:rPr lang="en-US" altLang="zh-CN" sz="1800" dirty="0">
                <a:latin typeface="Microsoft YaHei" charset="0"/>
                <a:ea typeface="Microsoft YaHei" charset="0"/>
                <a:cs typeface="Microsoft YaHei" charset="0"/>
              </a:rPr>
              <a:t>1</a:t>
            </a:r>
            <a:r>
              <a:rPr lang="zh-CN" altLang="en-US" sz="1800" dirty="0">
                <a:latin typeface="Microsoft YaHei" charset="0"/>
                <a:ea typeface="Microsoft YaHei" charset="0"/>
                <a:cs typeface="Microsoft YaHei" charset="0"/>
              </a:rPr>
              <a:t>操作可以描述为：</a:t>
            </a:r>
          </a:p>
          <a:p>
            <a:pPr lvl="1">
              <a:lnSpc>
                <a:spcPct val="150000"/>
              </a:lnSpc>
              <a:spcBef>
                <a:spcPct val="20000"/>
              </a:spcBef>
              <a:buNone/>
            </a:pPr>
            <a:r>
              <a:rPr lang="en-US" altLang="zh-CN" sz="1800" dirty="0">
                <a:latin typeface="Microsoft YaHei" charset="0"/>
                <a:ea typeface="Microsoft YaHei" charset="0"/>
                <a:cs typeface="Microsoft YaHei" charset="0"/>
              </a:rPr>
              <a:t>if  (i+1==MAX_QUEUE_SIZE)   </a:t>
            </a:r>
            <a:r>
              <a:rPr lang="en-US" altLang="zh-CN" sz="1800" dirty="0" err="1">
                <a:latin typeface="Microsoft YaHei" charset="0"/>
                <a:ea typeface="Microsoft YaHei" charset="0"/>
                <a:cs typeface="Microsoft YaHei" charset="0"/>
              </a:rPr>
              <a:t>i</a:t>
            </a:r>
            <a:r>
              <a:rPr lang="en-US" altLang="zh-CN" sz="1800" dirty="0">
                <a:latin typeface="Microsoft YaHei" charset="0"/>
                <a:ea typeface="Microsoft YaHei" charset="0"/>
                <a:cs typeface="Microsoft YaHei" charset="0"/>
              </a:rPr>
              <a:t>=0;</a:t>
            </a:r>
          </a:p>
          <a:p>
            <a:pPr lvl="1">
              <a:lnSpc>
                <a:spcPct val="150000"/>
              </a:lnSpc>
              <a:spcBef>
                <a:spcPct val="20000"/>
              </a:spcBef>
              <a:buNone/>
            </a:pPr>
            <a:r>
              <a:rPr lang="en-US" altLang="zh-CN" sz="1800" dirty="0">
                <a:latin typeface="Microsoft YaHei" charset="0"/>
                <a:ea typeface="Microsoft YaHei" charset="0"/>
                <a:cs typeface="Microsoft YaHei" charset="0"/>
              </a:rPr>
              <a:t>else     </a:t>
            </a:r>
            <a:r>
              <a:rPr lang="en-US" altLang="zh-CN" sz="1800" dirty="0" err="1">
                <a:latin typeface="Microsoft YaHei" charset="0"/>
                <a:ea typeface="Microsoft YaHei" charset="0"/>
                <a:cs typeface="Microsoft YaHei" charset="0"/>
              </a:rPr>
              <a:t>i</a:t>
            </a:r>
            <a:r>
              <a:rPr lang="en-US" altLang="zh-CN" sz="1800" dirty="0">
                <a:latin typeface="Microsoft YaHei" charset="0"/>
                <a:ea typeface="Microsoft YaHei" charset="0"/>
                <a:cs typeface="Microsoft YaHei" charset="0"/>
              </a:rPr>
              <a:t>++ ;</a:t>
            </a:r>
          </a:p>
          <a:p>
            <a:pPr lvl="1">
              <a:lnSpc>
                <a:spcPct val="150000"/>
              </a:lnSpc>
              <a:spcBef>
                <a:spcPct val="20000"/>
              </a:spcBef>
              <a:buNone/>
            </a:pPr>
            <a:r>
              <a:rPr lang="zh-CN" altLang="en-US" sz="1800" dirty="0">
                <a:latin typeface="Microsoft YaHei" charset="0"/>
                <a:ea typeface="Microsoft YaHei" charset="0"/>
                <a:cs typeface="Microsoft YaHei" charset="0"/>
              </a:rPr>
              <a:t>其中： </a:t>
            </a:r>
            <a:r>
              <a:rPr lang="en-US" altLang="zh-CN" sz="1800" dirty="0" err="1">
                <a:latin typeface="Microsoft YaHei" charset="0"/>
                <a:ea typeface="Microsoft YaHei" charset="0"/>
                <a:cs typeface="Microsoft YaHei" charset="0"/>
              </a:rPr>
              <a:t>i</a:t>
            </a:r>
            <a:r>
              <a:rPr lang="en-US" altLang="zh-CN" sz="1800" dirty="0">
                <a:latin typeface="Microsoft YaHei" charset="0"/>
                <a:ea typeface="Microsoft YaHei" charset="0"/>
                <a:cs typeface="Microsoft YaHei" charset="0"/>
              </a:rPr>
              <a:t> </a:t>
            </a:r>
            <a:r>
              <a:rPr lang="zh-CN" altLang="en-US" sz="1800" dirty="0">
                <a:latin typeface="Microsoft YaHei" charset="0"/>
                <a:ea typeface="Microsoft YaHei" charset="0"/>
                <a:cs typeface="Microsoft YaHei" charset="0"/>
              </a:rPr>
              <a:t>代表队首指针</a:t>
            </a:r>
            <a:r>
              <a:rPr lang="en-US" altLang="zh-CN" sz="1800" dirty="0">
                <a:latin typeface="Microsoft YaHei" charset="0"/>
                <a:ea typeface="Microsoft YaHei" charset="0"/>
                <a:cs typeface="Microsoft YaHei" charset="0"/>
              </a:rPr>
              <a:t>(front)</a:t>
            </a:r>
            <a:r>
              <a:rPr lang="zh-CN" altLang="en-US" sz="1800" dirty="0">
                <a:latin typeface="Microsoft YaHei" charset="0"/>
                <a:ea typeface="Microsoft YaHei" charset="0"/>
                <a:cs typeface="Microsoft YaHei" charset="0"/>
              </a:rPr>
              <a:t>或队尾指针</a:t>
            </a:r>
            <a:r>
              <a:rPr lang="en-US" altLang="zh-CN" sz="1800" dirty="0">
                <a:latin typeface="Microsoft YaHei" charset="0"/>
                <a:ea typeface="Microsoft YaHei" charset="0"/>
                <a:cs typeface="Microsoft YaHei" charset="0"/>
              </a:rPr>
              <a:t>(rear)</a:t>
            </a:r>
          </a:p>
          <a:p>
            <a:endParaRPr kumimoji="1" lang="zh-CN" altLang="en-US" dirty="0">
              <a:latin typeface="Microsoft YaHei" charset="0"/>
              <a:ea typeface="Microsoft YaHei" charset="0"/>
              <a:cs typeface="Microsoft YaHei" charset="0"/>
            </a:endParaRPr>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20</a:t>
            </a:fld>
            <a:endParaRPr lang="zh-CN" altLang="en-US" dirty="0"/>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44249" y="3722913"/>
            <a:ext cx="2788828" cy="1995525"/>
          </a:xfrm>
          <a:prstGeom prst="rect">
            <a:avLst/>
          </a:prstGeom>
        </p:spPr>
      </p:pic>
    </p:spTree>
    <p:extLst>
      <p:ext uri="{BB962C8B-B14F-4D97-AF65-F5344CB8AC3E}">
        <p14:creationId xmlns:p14="http://schemas.microsoft.com/office/powerpoint/2010/main" val="712293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icrosoft YaHei" charset="0"/>
                <a:ea typeface="Microsoft YaHei" charset="0"/>
                <a:cs typeface="Microsoft YaHei" charset="0"/>
              </a:rPr>
              <a:t>Circular queue</a:t>
            </a:r>
            <a:endParaRPr kumimoji="1" lang="zh-CN" altLang="en-US" dirty="0"/>
          </a:p>
        </p:txBody>
      </p:sp>
      <p:sp>
        <p:nvSpPr>
          <p:cNvPr id="3" name="内容占位符 2"/>
          <p:cNvSpPr>
            <a:spLocks noGrp="1"/>
          </p:cNvSpPr>
          <p:nvPr>
            <p:ph idx="1"/>
          </p:nvPr>
        </p:nvSpPr>
        <p:spPr/>
        <p:txBody>
          <a:bodyPr>
            <a:normAutofit/>
          </a:bodyPr>
          <a:lstStyle/>
          <a:p>
            <a:pPr marL="265113" lvl="1" indent="-252413">
              <a:lnSpc>
                <a:spcPct val="150000"/>
              </a:lnSpc>
              <a:spcBef>
                <a:spcPts val="600"/>
              </a:spcBef>
            </a:pPr>
            <a:r>
              <a:rPr lang="zh-CN" altLang="en-US" sz="1800" dirty="0">
                <a:latin typeface="Microsoft YaHei" charset="0"/>
                <a:ea typeface="Microsoft YaHei" charset="0"/>
              </a:rPr>
              <a:t>用模运算可简化为：</a:t>
            </a:r>
            <a:r>
              <a:rPr lang="en-US" altLang="zh-CN" sz="1800" dirty="0" err="1">
                <a:latin typeface="Microsoft YaHei" charset="0"/>
                <a:ea typeface="Microsoft YaHei" charset="0"/>
              </a:rPr>
              <a:t>i</a:t>
            </a:r>
            <a:r>
              <a:rPr lang="en-US" altLang="zh-CN" sz="1800" dirty="0">
                <a:latin typeface="Microsoft YaHei" charset="0"/>
                <a:ea typeface="Microsoft YaHei" charset="0"/>
              </a:rPr>
              <a:t>=(i+1)%MAX_QUEUE_SIZE ;</a:t>
            </a:r>
          </a:p>
          <a:p>
            <a:pPr>
              <a:lnSpc>
                <a:spcPct val="150000"/>
              </a:lnSpc>
              <a:spcBef>
                <a:spcPts val="600"/>
              </a:spcBef>
            </a:pPr>
            <a:r>
              <a:rPr lang="zh-CN" altLang="en-US" sz="1800" dirty="0">
                <a:latin typeface="Microsoft YaHei" charset="0"/>
                <a:ea typeface="Microsoft YaHei" charset="0"/>
                <a:cs typeface="Microsoft YaHei" charset="0"/>
              </a:rPr>
              <a:t>显然，为循环队列所分配的空间可以被充分利用，除非向量空间真的被队列元素全部占用，否则不会上溢。因此，</a:t>
            </a:r>
            <a:r>
              <a:rPr lang="zh-CN" altLang="en-US" sz="1800" dirty="0">
                <a:solidFill>
                  <a:srgbClr val="0000FF"/>
                </a:solidFill>
                <a:latin typeface="Microsoft YaHei" charset="0"/>
                <a:ea typeface="Microsoft YaHei" charset="0"/>
                <a:cs typeface="Microsoft YaHei" charset="0"/>
              </a:rPr>
              <a:t>真正实用的顺序队列是循环队列。</a:t>
            </a:r>
          </a:p>
          <a:p>
            <a:pPr>
              <a:lnSpc>
                <a:spcPct val="150000"/>
              </a:lnSpc>
              <a:spcBef>
                <a:spcPts val="600"/>
              </a:spcBef>
            </a:pPr>
            <a:r>
              <a:rPr lang="zh-CN" altLang="en-US" sz="1800" dirty="0">
                <a:latin typeface="Microsoft YaHei" charset="0"/>
                <a:ea typeface="Microsoft YaHei" charset="0"/>
                <a:cs typeface="Microsoft YaHei" charset="0"/>
              </a:rPr>
              <a:t>例：设有循环队列</a:t>
            </a:r>
            <a:r>
              <a:rPr lang="en-US" altLang="zh-CN" sz="1800" dirty="0">
                <a:latin typeface="Microsoft YaHei" charset="0"/>
                <a:ea typeface="Microsoft YaHei" charset="0"/>
                <a:cs typeface="Microsoft YaHei" charset="0"/>
              </a:rPr>
              <a:t>QU[0</a:t>
            </a:r>
            <a:r>
              <a:rPr lang="zh-CN" altLang="en-US" sz="1800" dirty="0">
                <a:latin typeface="Microsoft YaHei" charset="0"/>
                <a:ea typeface="Microsoft YaHei" charset="0"/>
                <a:cs typeface="Microsoft YaHei" charset="0"/>
              </a:rPr>
              <a:t>，</a:t>
            </a:r>
            <a:r>
              <a:rPr lang="en-US" altLang="zh-CN" sz="1800" dirty="0">
                <a:latin typeface="Microsoft YaHei" charset="0"/>
                <a:ea typeface="Microsoft YaHei" charset="0"/>
                <a:cs typeface="Microsoft YaHei" charset="0"/>
              </a:rPr>
              <a:t>5]</a:t>
            </a:r>
            <a:r>
              <a:rPr lang="zh-CN" altLang="en-US" sz="1800" dirty="0">
                <a:latin typeface="Microsoft YaHei" charset="0"/>
                <a:ea typeface="Microsoft YaHei" charset="0"/>
                <a:cs typeface="Microsoft YaHei" charset="0"/>
              </a:rPr>
              <a:t>，其初始状态是</a:t>
            </a:r>
            <a:r>
              <a:rPr lang="en-US" altLang="zh-CN" sz="1800" dirty="0">
                <a:latin typeface="Microsoft YaHei" charset="0"/>
                <a:ea typeface="Microsoft YaHei" charset="0"/>
                <a:cs typeface="Microsoft YaHei" charset="0"/>
              </a:rPr>
              <a:t>front=rear=0</a:t>
            </a:r>
            <a:r>
              <a:rPr lang="zh-CN" altLang="en-US" sz="1800" dirty="0">
                <a:latin typeface="Microsoft YaHei" charset="0"/>
                <a:ea typeface="Microsoft YaHei" charset="0"/>
                <a:cs typeface="Microsoft YaHei" charset="0"/>
              </a:rPr>
              <a:t>，各种操作后队列的头、尾指针的状态变化情况如下图所示。 </a:t>
            </a:r>
          </a:p>
          <a:p>
            <a:endParaRPr kumimoji="1" lang="zh-CN" altLang="en-US" sz="1800" dirty="0">
              <a:latin typeface="Microsoft YaHei" charset="0"/>
              <a:ea typeface="Microsoft YaHei" charset="0"/>
              <a:cs typeface="Microsoft YaHei" charset="0"/>
            </a:endParaRPr>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p:cNvPicPr>
            <a:picLocks noChangeAspect="1"/>
          </p:cNvPicPr>
          <p:nvPr/>
        </p:nvPicPr>
        <p:blipFill>
          <a:blip r:embed="rId2">
            <a:biLevel thresh="75000"/>
          </a:blip>
          <a:stretch>
            <a:fillRect/>
          </a:stretch>
        </p:blipFill>
        <p:spPr>
          <a:xfrm>
            <a:off x="830543" y="3429000"/>
            <a:ext cx="7482914" cy="2596762"/>
          </a:xfrm>
          <a:prstGeom prst="rect">
            <a:avLst/>
          </a:prstGeom>
        </p:spPr>
      </p:pic>
      <p:sp>
        <p:nvSpPr>
          <p:cNvPr id="7" name="灯片编号占位符 6"/>
          <p:cNvSpPr>
            <a:spLocks noGrp="1"/>
          </p:cNvSpPr>
          <p:nvPr>
            <p:ph type="sldNum" sz="quarter" idx="12"/>
          </p:nvPr>
        </p:nvSpPr>
        <p:spPr/>
        <p:txBody>
          <a:bodyPr/>
          <a:lstStyle/>
          <a:p>
            <a:fld id="{36FD9405-CE62-418F-9683-85B6A1C55A4B}" type="slidenum">
              <a:rPr lang="zh-CN" altLang="en-US" smtClean="0"/>
              <a:pPr/>
              <a:t>21</a:t>
            </a:fld>
            <a:endParaRPr lang="zh-CN" altLang="en-US" dirty="0"/>
          </a:p>
        </p:txBody>
      </p:sp>
    </p:spTree>
    <p:extLst>
      <p:ext uri="{BB962C8B-B14F-4D97-AF65-F5344CB8AC3E}">
        <p14:creationId xmlns:p14="http://schemas.microsoft.com/office/powerpoint/2010/main" val="1087860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icrosoft YaHei" charset="0"/>
                <a:ea typeface="Microsoft YaHei" charset="0"/>
                <a:cs typeface="Microsoft YaHei" charset="0"/>
              </a:rPr>
              <a:t>Circular queue</a:t>
            </a:r>
            <a:endParaRPr kumimoji="1" lang="zh-CN" altLang="en-US" dirty="0"/>
          </a:p>
        </p:txBody>
      </p:sp>
      <p:sp>
        <p:nvSpPr>
          <p:cNvPr id="3" name="内容占位符 2"/>
          <p:cNvSpPr>
            <a:spLocks noGrp="1"/>
          </p:cNvSpPr>
          <p:nvPr>
            <p:ph idx="1"/>
          </p:nvPr>
        </p:nvSpPr>
        <p:spPr>
          <a:xfrm>
            <a:off x="432000" y="3332860"/>
            <a:ext cx="8280000" cy="2882391"/>
          </a:xfrm>
        </p:spPr>
        <p:txBody>
          <a:bodyPr>
            <a:normAutofit/>
          </a:bodyPr>
          <a:lstStyle/>
          <a:p>
            <a:pPr>
              <a:lnSpc>
                <a:spcPct val="150000"/>
              </a:lnSpc>
            </a:pPr>
            <a:r>
              <a:rPr lang="zh-CN" altLang="en-US" sz="1800" dirty="0">
                <a:latin typeface="Microsoft YaHei" charset="0"/>
                <a:ea typeface="Microsoft YaHei" charset="0"/>
                <a:cs typeface="Microsoft YaHei" charset="0"/>
              </a:rPr>
              <a:t>入队时尾指针向前追赶头指针，出队时头指针向前追赶尾指针，故队空和队满时头尾指针均相等。</a:t>
            </a:r>
            <a:endParaRPr lang="en-US" altLang="zh-CN" sz="1800" dirty="0">
              <a:latin typeface="Microsoft YaHei" charset="0"/>
              <a:ea typeface="Microsoft YaHei" charset="0"/>
              <a:cs typeface="Microsoft YaHei" charset="0"/>
            </a:endParaRPr>
          </a:p>
          <a:p>
            <a:pPr>
              <a:lnSpc>
                <a:spcPct val="150000"/>
              </a:lnSpc>
            </a:pPr>
            <a:r>
              <a:rPr lang="zh-CN" altLang="en-US" sz="1800" dirty="0">
                <a:latin typeface="Microsoft YaHei" charset="0"/>
                <a:ea typeface="Microsoft YaHei" charset="0"/>
                <a:cs typeface="Microsoft YaHei" charset="0"/>
              </a:rPr>
              <a:t>因此，</a:t>
            </a:r>
            <a:r>
              <a:rPr lang="zh-CN" altLang="en-US" sz="1800" dirty="0">
                <a:solidFill>
                  <a:srgbClr val="FF0000"/>
                </a:solidFill>
                <a:latin typeface="Microsoft YaHei" charset="0"/>
                <a:ea typeface="Microsoft YaHei" charset="0"/>
                <a:cs typeface="Microsoft YaHei" charset="0"/>
              </a:rPr>
              <a:t>无法通过</a:t>
            </a:r>
            <a:r>
              <a:rPr lang="en-US" altLang="zh-CN" sz="1800" dirty="0">
                <a:solidFill>
                  <a:srgbClr val="FF0000"/>
                </a:solidFill>
                <a:latin typeface="Microsoft YaHei" charset="0"/>
                <a:ea typeface="Microsoft YaHei" charset="0"/>
                <a:cs typeface="Microsoft YaHei" charset="0"/>
              </a:rPr>
              <a:t>front=rear</a:t>
            </a:r>
            <a:r>
              <a:rPr lang="zh-CN" altLang="en-US" sz="1800" dirty="0">
                <a:solidFill>
                  <a:srgbClr val="FF0000"/>
                </a:solidFill>
                <a:latin typeface="Microsoft YaHei" charset="0"/>
                <a:ea typeface="Microsoft YaHei" charset="0"/>
                <a:cs typeface="Microsoft YaHei" charset="0"/>
              </a:rPr>
              <a:t>来判断队列</a:t>
            </a:r>
            <a:r>
              <a:rPr lang="zh-CN" altLang="en-US" sz="1800" dirty="0">
                <a:solidFill>
                  <a:srgbClr val="0000FF"/>
                </a:solidFill>
                <a:latin typeface="Microsoft YaHei" charset="0"/>
                <a:ea typeface="Microsoft YaHei" charset="0"/>
                <a:cs typeface="Microsoft YaHei" charset="0"/>
              </a:rPr>
              <a:t>“空”</a:t>
            </a:r>
            <a:r>
              <a:rPr lang="zh-CN" altLang="en-US" sz="1800" dirty="0">
                <a:solidFill>
                  <a:srgbClr val="FF0000"/>
                </a:solidFill>
                <a:latin typeface="Microsoft YaHei" charset="0"/>
                <a:ea typeface="Microsoft YaHei" charset="0"/>
                <a:cs typeface="Microsoft YaHei" charset="0"/>
              </a:rPr>
              <a:t>还是</a:t>
            </a:r>
            <a:r>
              <a:rPr lang="zh-CN" altLang="en-US" sz="1800" dirty="0">
                <a:solidFill>
                  <a:srgbClr val="0000FF"/>
                </a:solidFill>
                <a:latin typeface="Microsoft YaHei" charset="0"/>
                <a:ea typeface="Microsoft YaHei" charset="0"/>
                <a:cs typeface="Microsoft YaHei" charset="0"/>
              </a:rPr>
              <a:t>“满”</a:t>
            </a:r>
            <a:r>
              <a:rPr lang="zh-CN" altLang="en-US" sz="1800" dirty="0">
                <a:latin typeface="Microsoft YaHei" charset="0"/>
                <a:ea typeface="Microsoft YaHei" charset="0"/>
                <a:cs typeface="Microsoft YaHei" charset="0"/>
              </a:rPr>
              <a:t>。</a:t>
            </a:r>
            <a:endParaRPr lang="zh-CN" altLang="en-US" sz="1800"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p:cNvPicPr>
            <a:picLocks noChangeAspect="1"/>
          </p:cNvPicPr>
          <p:nvPr/>
        </p:nvPicPr>
        <p:blipFill>
          <a:blip r:embed="rId2">
            <a:biLevel thresh="75000"/>
          </a:blip>
          <a:stretch>
            <a:fillRect/>
          </a:stretch>
        </p:blipFill>
        <p:spPr>
          <a:xfrm>
            <a:off x="1252303" y="1033460"/>
            <a:ext cx="6639393" cy="2299400"/>
          </a:xfrm>
          <a:prstGeom prst="rect">
            <a:avLst/>
          </a:prstGeom>
        </p:spPr>
      </p:pic>
      <p:sp>
        <p:nvSpPr>
          <p:cNvPr id="7" name="灯片编号占位符 6"/>
          <p:cNvSpPr>
            <a:spLocks noGrp="1"/>
          </p:cNvSpPr>
          <p:nvPr>
            <p:ph type="sldNum" sz="quarter" idx="12"/>
          </p:nvPr>
        </p:nvSpPr>
        <p:spPr/>
        <p:txBody>
          <a:bodyPr/>
          <a:lstStyle/>
          <a:p>
            <a:fld id="{36FD9405-CE62-418F-9683-85B6A1C55A4B}" type="slidenum">
              <a:rPr lang="zh-CN" altLang="en-US" smtClean="0"/>
              <a:pPr/>
              <a:t>22</a:t>
            </a:fld>
            <a:endParaRPr lang="zh-CN" altLang="en-US" dirty="0"/>
          </a:p>
        </p:txBody>
      </p:sp>
    </p:spTree>
    <p:extLst>
      <p:ext uri="{BB962C8B-B14F-4D97-AF65-F5344CB8AC3E}">
        <p14:creationId xmlns:p14="http://schemas.microsoft.com/office/powerpoint/2010/main" val="1287825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icrosoft YaHei" charset="0"/>
                <a:ea typeface="Microsoft YaHei" charset="0"/>
                <a:cs typeface="Microsoft YaHei" charset="0"/>
              </a:rPr>
              <a:t>Circular queue</a:t>
            </a:r>
            <a:endParaRPr kumimoji="1" lang="zh-CN" altLang="en-US" dirty="0"/>
          </a:p>
        </p:txBody>
      </p:sp>
      <p:sp>
        <p:nvSpPr>
          <p:cNvPr id="3" name="内容占位符 2"/>
          <p:cNvSpPr>
            <a:spLocks noGrp="1"/>
          </p:cNvSpPr>
          <p:nvPr>
            <p:ph idx="1"/>
          </p:nvPr>
        </p:nvSpPr>
        <p:spPr>
          <a:xfrm>
            <a:off x="432000" y="3118100"/>
            <a:ext cx="8280000" cy="3097151"/>
          </a:xfrm>
        </p:spPr>
        <p:txBody>
          <a:bodyPr>
            <a:normAutofit fontScale="92500"/>
          </a:bodyPr>
          <a:lstStyle/>
          <a:p>
            <a:pPr marL="0" indent="0">
              <a:lnSpc>
                <a:spcPct val="150000"/>
              </a:lnSpc>
              <a:buNone/>
            </a:pPr>
            <a:r>
              <a:rPr lang="zh-CN" altLang="en-US" sz="1800" dirty="0">
                <a:latin typeface="Microsoft YaHei" charset="0"/>
                <a:ea typeface="Microsoft YaHei" charset="0"/>
                <a:cs typeface="Microsoft YaHei" charset="0"/>
              </a:rPr>
              <a:t>入队时尾指针向前追赶头指针，出队时头指针向前追赶尾指针，故队空和队满时头尾指针均相等。</a:t>
            </a:r>
            <a:endParaRPr lang="en-US" altLang="zh-CN" sz="1800" dirty="0">
              <a:latin typeface="Microsoft YaHei" charset="0"/>
              <a:ea typeface="Microsoft YaHei" charset="0"/>
              <a:cs typeface="Microsoft YaHei" charset="0"/>
            </a:endParaRPr>
          </a:p>
          <a:p>
            <a:pPr marL="0" indent="0">
              <a:lnSpc>
                <a:spcPct val="150000"/>
              </a:lnSpc>
              <a:buNone/>
            </a:pPr>
            <a:r>
              <a:rPr lang="zh-CN" altLang="en-US" sz="1800" dirty="0">
                <a:latin typeface="Microsoft YaHei" charset="0"/>
                <a:ea typeface="Microsoft YaHei" charset="0"/>
                <a:cs typeface="Microsoft YaHei" charset="0"/>
              </a:rPr>
              <a:t>因此，</a:t>
            </a:r>
            <a:r>
              <a:rPr lang="zh-CN" altLang="en-US" sz="1800" dirty="0">
                <a:solidFill>
                  <a:srgbClr val="FF0000"/>
                </a:solidFill>
                <a:latin typeface="Microsoft YaHei" charset="0"/>
                <a:ea typeface="Microsoft YaHei" charset="0"/>
                <a:cs typeface="Microsoft YaHei" charset="0"/>
              </a:rPr>
              <a:t>无法通过</a:t>
            </a:r>
            <a:r>
              <a:rPr lang="en-US" altLang="zh-CN" sz="1800" dirty="0">
                <a:solidFill>
                  <a:srgbClr val="FF0000"/>
                </a:solidFill>
                <a:latin typeface="Microsoft YaHei" charset="0"/>
                <a:ea typeface="Microsoft YaHei" charset="0"/>
                <a:cs typeface="Microsoft YaHei" charset="0"/>
              </a:rPr>
              <a:t>front=rear</a:t>
            </a:r>
            <a:r>
              <a:rPr lang="zh-CN" altLang="en-US" sz="1800" dirty="0">
                <a:solidFill>
                  <a:srgbClr val="FF0000"/>
                </a:solidFill>
                <a:latin typeface="Microsoft YaHei" charset="0"/>
                <a:ea typeface="Microsoft YaHei" charset="0"/>
                <a:cs typeface="Microsoft YaHei" charset="0"/>
              </a:rPr>
              <a:t>来判断队列</a:t>
            </a:r>
            <a:r>
              <a:rPr lang="zh-CN" altLang="en-US" sz="1800" dirty="0">
                <a:solidFill>
                  <a:srgbClr val="0000FF"/>
                </a:solidFill>
                <a:latin typeface="Microsoft YaHei" charset="0"/>
                <a:ea typeface="Microsoft YaHei" charset="0"/>
                <a:cs typeface="Microsoft YaHei" charset="0"/>
              </a:rPr>
              <a:t>“空”</a:t>
            </a:r>
            <a:r>
              <a:rPr lang="zh-CN" altLang="en-US" sz="1800" dirty="0">
                <a:solidFill>
                  <a:srgbClr val="FF0000"/>
                </a:solidFill>
                <a:latin typeface="Microsoft YaHei" charset="0"/>
                <a:ea typeface="Microsoft YaHei" charset="0"/>
                <a:cs typeface="Microsoft YaHei" charset="0"/>
              </a:rPr>
              <a:t>还是</a:t>
            </a:r>
            <a:r>
              <a:rPr lang="zh-CN" altLang="en-US" sz="1800" dirty="0">
                <a:solidFill>
                  <a:srgbClr val="0000FF"/>
                </a:solidFill>
                <a:latin typeface="Microsoft YaHei" charset="0"/>
                <a:ea typeface="Microsoft YaHei" charset="0"/>
                <a:cs typeface="Microsoft YaHei" charset="0"/>
              </a:rPr>
              <a:t>“满”</a:t>
            </a:r>
            <a:r>
              <a:rPr lang="zh-CN" altLang="en-US" sz="1800" dirty="0">
                <a:latin typeface="Microsoft YaHei" charset="0"/>
                <a:ea typeface="Microsoft YaHei" charset="0"/>
                <a:cs typeface="Microsoft YaHei" charset="0"/>
              </a:rPr>
              <a:t>。解决此问题的方法是：约定入队前，测试尾指针在循环意义下</a:t>
            </a:r>
            <a:r>
              <a:rPr lang="zh-CN" altLang="en-US" sz="1800" dirty="0">
                <a:solidFill>
                  <a:srgbClr val="0000FF"/>
                </a:solidFill>
                <a:latin typeface="Microsoft YaHei" charset="0"/>
                <a:ea typeface="Microsoft YaHei" charset="0"/>
                <a:cs typeface="Microsoft YaHei" charset="0"/>
              </a:rPr>
              <a:t>加</a:t>
            </a:r>
            <a:r>
              <a:rPr lang="en-US" altLang="zh-CN" sz="1800" dirty="0">
                <a:solidFill>
                  <a:srgbClr val="0000FF"/>
                </a:solidFill>
                <a:latin typeface="Microsoft YaHei" charset="0"/>
                <a:ea typeface="Microsoft YaHei" charset="0"/>
                <a:cs typeface="Microsoft YaHei" charset="0"/>
              </a:rPr>
              <a:t>1</a:t>
            </a:r>
            <a:r>
              <a:rPr lang="zh-CN" altLang="en-US" sz="1800" dirty="0">
                <a:latin typeface="Microsoft YaHei" charset="0"/>
                <a:ea typeface="Microsoft YaHei" charset="0"/>
                <a:cs typeface="Microsoft YaHei" charset="0"/>
              </a:rPr>
              <a:t>后是否等于头指针，若相等则认为队满。即：</a:t>
            </a:r>
          </a:p>
          <a:p>
            <a:pPr marL="355600" lvl="1" indent="0">
              <a:lnSpc>
                <a:spcPct val="150000"/>
              </a:lnSpc>
              <a:buNone/>
            </a:pPr>
            <a:r>
              <a:rPr lang="zh-CN" altLang="en-US" sz="1800" dirty="0">
                <a:latin typeface="Microsoft YaHei" charset="0"/>
                <a:ea typeface="Microsoft YaHei" charset="0"/>
                <a:cs typeface="Microsoft YaHei" charset="0"/>
              </a:rPr>
              <a:t>◆ </a:t>
            </a:r>
            <a:r>
              <a:rPr lang="en-US" altLang="zh-CN" sz="1800" dirty="0">
                <a:latin typeface="Microsoft YaHei" charset="0"/>
                <a:ea typeface="Microsoft YaHei" charset="0"/>
                <a:cs typeface="Microsoft YaHei" charset="0"/>
              </a:rPr>
              <a:t>rear</a:t>
            </a:r>
            <a:r>
              <a:rPr lang="zh-CN" altLang="en-US" sz="1800" dirty="0">
                <a:latin typeface="Microsoft YaHei" charset="0"/>
                <a:ea typeface="Microsoft YaHei" charset="0"/>
                <a:cs typeface="Microsoft YaHei" charset="0"/>
              </a:rPr>
              <a:t>所指的单元始终为空。</a:t>
            </a:r>
          </a:p>
          <a:p>
            <a:pPr marL="355600" lvl="1" indent="0">
              <a:lnSpc>
                <a:spcPct val="150000"/>
              </a:lnSpc>
              <a:buNone/>
            </a:pPr>
            <a:r>
              <a:rPr lang="zh-CN" altLang="en-US" sz="1800" dirty="0">
                <a:latin typeface="宋体" pitchFamily="2" charset="-122"/>
              </a:rPr>
              <a:t>◆ </a:t>
            </a:r>
            <a:r>
              <a:rPr lang="zh-CN" altLang="en-US" sz="1800" dirty="0"/>
              <a:t>循环队列为空：</a:t>
            </a:r>
            <a:r>
              <a:rPr lang="en-US" altLang="zh-CN" sz="1800" dirty="0"/>
              <a:t>front = rear </a:t>
            </a:r>
            <a:r>
              <a:rPr lang="zh-CN" altLang="en-US" sz="1800" dirty="0"/>
              <a:t>。  </a:t>
            </a:r>
          </a:p>
          <a:p>
            <a:pPr marL="355600" lvl="1" indent="0">
              <a:lnSpc>
                <a:spcPct val="150000"/>
              </a:lnSpc>
              <a:buNone/>
            </a:pPr>
            <a:r>
              <a:rPr lang="zh-CN" altLang="en-US" sz="1800" dirty="0">
                <a:latin typeface="宋体" pitchFamily="2" charset="-122"/>
              </a:rPr>
              <a:t>◆ </a:t>
            </a:r>
            <a:r>
              <a:rPr lang="zh-CN" altLang="en-US" sz="1800" dirty="0"/>
              <a:t>循环队列满：</a:t>
            </a:r>
            <a:r>
              <a:rPr lang="en-US" altLang="zh-CN" sz="1800" dirty="0"/>
              <a:t>(rear+1)%MAX_QUEUE_SIZE = front</a:t>
            </a:r>
            <a:r>
              <a:rPr lang="zh-CN" altLang="en-US" sz="1800" dirty="0"/>
              <a:t>。</a:t>
            </a:r>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p:cNvPicPr>
            <a:picLocks noChangeAspect="1"/>
          </p:cNvPicPr>
          <p:nvPr/>
        </p:nvPicPr>
        <p:blipFill>
          <a:blip r:embed="rId2">
            <a:biLevel thresh="75000"/>
          </a:blip>
          <a:stretch>
            <a:fillRect/>
          </a:stretch>
        </p:blipFill>
        <p:spPr>
          <a:xfrm>
            <a:off x="1252303" y="818700"/>
            <a:ext cx="6639393" cy="2299400"/>
          </a:xfrm>
          <a:prstGeom prst="rect">
            <a:avLst/>
          </a:prstGeom>
        </p:spPr>
      </p:pic>
      <p:sp>
        <p:nvSpPr>
          <p:cNvPr id="7" name="灯片编号占位符 6"/>
          <p:cNvSpPr>
            <a:spLocks noGrp="1"/>
          </p:cNvSpPr>
          <p:nvPr>
            <p:ph type="sldNum" sz="quarter" idx="12"/>
          </p:nvPr>
        </p:nvSpPr>
        <p:spPr/>
        <p:txBody>
          <a:bodyPr/>
          <a:lstStyle/>
          <a:p>
            <a:fld id="{36FD9405-CE62-418F-9683-85B6A1C55A4B}" type="slidenum">
              <a:rPr lang="zh-CN" altLang="en-US" smtClean="0"/>
              <a:pPr/>
              <a:t>23</a:t>
            </a:fld>
            <a:endParaRPr lang="zh-CN" altLang="en-US" dirty="0"/>
          </a:p>
        </p:txBody>
      </p:sp>
    </p:spTree>
    <p:extLst>
      <p:ext uri="{BB962C8B-B14F-4D97-AF65-F5344CB8AC3E}">
        <p14:creationId xmlns:p14="http://schemas.microsoft.com/office/powerpoint/2010/main" val="4258291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92303-A5C4-492C-BB2D-77FA2AEAA7D5}"/>
              </a:ext>
            </a:extLst>
          </p:cNvPr>
          <p:cNvSpPr>
            <a:spLocks noGrp="1"/>
          </p:cNvSpPr>
          <p:nvPr>
            <p:ph type="title"/>
          </p:nvPr>
        </p:nvSpPr>
        <p:spPr/>
        <p:txBody>
          <a:bodyPr/>
          <a:lstStyle/>
          <a:p>
            <a:r>
              <a:rPr lang="en-US" altLang="zh-CN" dirty="0"/>
              <a:t>Exercises</a:t>
            </a:r>
            <a:endParaRPr lang="zh-CN" altLang="en-US" dirty="0"/>
          </a:p>
        </p:txBody>
      </p:sp>
      <p:sp>
        <p:nvSpPr>
          <p:cNvPr id="3" name="内容占位符 2">
            <a:extLst>
              <a:ext uri="{FF2B5EF4-FFF2-40B4-BE49-F238E27FC236}">
                <a16:creationId xmlns:a16="http://schemas.microsoft.com/office/drawing/2014/main" id="{16A63E1A-B3B3-4735-A7CF-8BA3BE1F7970}"/>
              </a:ext>
            </a:extLst>
          </p:cNvPr>
          <p:cNvSpPr>
            <a:spLocks noGrp="1"/>
          </p:cNvSpPr>
          <p:nvPr>
            <p:ph idx="1"/>
          </p:nvPr>
        </p:nvSpPr>
        <p:spPr/>
        <p:txBody>
          <a:bodyPr>
            <a:normAutofit/>
          </a:bodyPr>
          <a:lstStyle/>
          <a:p>
            <a:pPr>
              <a:lnSpc>
                <a:spcPct val="150000"/>
              </a:lnSpc>
            </a:pPr>
            <a:r>
              <a:rPr lang="zh-CN" altLang="en-US" sz="2000" dirty="0"/>
              <a:t>假设</a:t>
            </a:r>
            <a:r>
              <a:rPr lang="en-US" altLang="zh-CN" sz="2000" dirty="0"/>
              <a:t>Q[0…10]</a:t>
            </a:r>
            <a:r>
              <a:rPr lang="zh-CN" altLang="en-US" sz="2000" dirty="0"/>
              <a:t>作为一个队列，初始状态为</a:t>
            </a:r>
            <a:r>
              <a:rPr lang="en-US" altLang="zh-CN" sz="2000" dirty="0"/>
              <a:t>front=rear=0</a:t>
            </a:r>
            <a:r>
              <a:rPr lang="zh-CN" altLang="en-US" sz="2000" dirty="0"/>
              <a:t>，分别画出在</a:t>
            </a:r>
            <a:r>
              <a:rPr lang="zh-CN" altLang="en-US" sz="2000" dirty="0">
                <a:solidFill>
                  <a:srgbClr val="0000FF"/>
                </a:solidFill>
              </a:rPr>
              <a:t>非循环队列</a:t>
            </a:r>
            <a:r>
              <a:rPr lang="zh-CN" altLang="en-US" sz="2000" dirty="0"/>
              <a:t>和</a:t>
            </a:r>
            <a:r>
              <a:rPr lang="zh-CN" altLang="en-US" sz="2000" dirty="0">
                <a:solidFill>
                  <a:srgbClr val="0000FF"/>
                </a:solidFill>
              </a:rPr>
              <a:t>循环队列</a:t>
            </a:r>
            <a:r>
              <a:rPr lang="zh-CN" altLang="en-US" sz="2000" dirty="0"/>
              <a:t>做完以下操作后，队列的头尾指针的状态变化情况，若不能进队，请指出其元素，并说明理由。</a:t>
            </a:r>
            <a:endParaRPr lang="en-US" altLang="zh-CN" sz="2000" dirty="0"/>
          </a:p>
          <a:p>
            <a:pPr>
              <a:lnSpc>
                <a:spcPct val="150000"/>
              </a:lnSpc>
            </a:pPr>
            <a:r>
              <a:rPr lang="en-US" altLang="zh-CN" sz="2000" dirty="0"/>
              <a:t>(1) d,</a:t>
            </a:r>
            <a:r>
              <a:rPr lang="zh-CN" altLang="en-US" sz="2000" dirty="0"/>
              <a:t> </a:t>
            </a:r>
            <a:r>
              <a:rPr lang="en-US" altLang="zh-CN" sz="2000" dirty="0"/>
              <a:t>e,</a:t>
            </a:r>
            <a:r>
              <a:rPr lang="zh-CN" altLang="en-US" sz="2000" dirty="0"/>
              <a:t> </a:t>
            </a:r>
            <a:r>
              <a:rPr lang="en-US" altLang="zh-CN" sz="2000" dirty="0"/>
              <a:t>b,</a:t>
            </a:r>
            <a:r>
              <a:rPr lang="zh-CN" altLang="en-US" sz="2000" dirty="0"/>
              <a:t> </a:t>
            </a:r>
            <a:r>
              <a:rPr lang="en-US" altLang="zh-CN" sz="2000" dirty="0"/>
              <a:t>g,</a:t>
            </a:r>
            <a:r>
              <a:rPr lang="zh-CN" altLang="en-US" sz="2000" dirty="0"/>
              <a:t> </a:t>
            </a:r>
            <a:r>
              <a:rPr lang="en-US" altLang="zh-CN" sz="2000" dirty="0"/>
              <a:t>h </a:t>
            </a:r>
            <a:r>
              <a:rPr lang="zh-CN" altLang="en-US" sz="2000" dirty="0"/>
              <a:t>进队</a:t>
            </a:r>
            <a:endParaRPr lang="en-US" altLang="zh-CN" sz="2000" dirty="0"/>
          </a:p>
          <a:p>
            <a:pPr>
              <a:lnSpc>
                <a:spcPct val="150000"/>
              </a:lnSpc>
            </a:pPr>
            <a:r>
              <a:rPr lang="en-US" altLang="zh-CN" sz="2000" dirty="0"/>
              <a:t>(2) d, e </a:t>
            </a:r>
            <a:r>
              <a:rPr lang="zh-CN" altLang="en-US" sz="2000" dirty="0"/>
              <a:t>出队</a:t>
            </a:r>
            <a:endParaRPr lang="en-US" altLang="zh-CN" sz="2000" dirty="0"/>
          </a:p>
          <a:p>
            <a:pPr>
              <a:lnSpc>
                <a:spcPct val="150000"/>
              </a:lnSpc>
            </a:pPr>
            <a:r>
              <a:rPr lang="en-US" altLang="zh-CN" sz="2000" dirty="0"/>
              <a:t>(3) </a:t>
            </a:r>
            <a:r>
              <a:rPr lang="en-US" altLang="zh-CN" sz="2000" dirty="0" err="1"/>
              <a:t>i</a:t>
            </a:r>
            <a:r>
              <a:rPr lang="en-US" altLang="zh-CN" sz="2000" dirty="0"/>
              <a:t>, j, k, l, m </a:t>
            </a:r>
            <a:r>
              <a:rPr lang="zh-CN" altLang="en-US" sz="2000" dirty="0"/>
              <a:t>进队</a:t>
            </a:r>
            <a:endParaRPr lang="en-US" altLang="zh-CN" sz="2000" dirty="0"/>
          </a:p>
          <a:p>
            <a:pPr>
              <a:lnSpc>
                <a:spcPct val="150000"/>
              </a:lnSpc>
            </a:pPr>
            <a:r>
              <a:rPr lang="en-US" altLang="zh-CN" sz="2000" dirty="0"/>
              <a:t>(4) b </a:t>
            </a:r>
            <a:r>
              <a:rPr lang="zh-CN" altLang="en-US" sz="2000" dirty="0"/>
              <a:t>出队</a:t>
            </a:r>
            <a:endParaRPr lang="en-US" altLang="zh-CN" sz="2000" dirty="0"/>
          </a:p>
          <a:p>
            <a:pPr>
              <a:lnSpc>
                <a:spcPct val="150000"/>
              </a:lnSpc>
            </a:pPr>
            <a:r>
              <a:rPr lang="en-US" altLang="zh-CN" sz="2000" dirty="0"/>
              <a:t>(5) n, o, p </a:t>
            </a:r>
            <a:r>
              <a:rPr lang="zh-CN" altLang="en-US" sz="2000" dirty="0"/>
              <a:t>进队</a:t>
            </a:r>
          </a:p>
        </p:txBody>
      </p:sp>
      <p:sp>
        <p:nvSpPr>
          <p:cNvPr id="4" name="页脚占位符 3">
            <a:extLst>
              <a:ext uri="{FF2B5EF4-FFF2-40B4-BE49-F238E27FC236}">
                <a16:creationId xmlns:a16="http://schemas.microsoft.com/office/drawing/2014/main" id="{C13C12CB-B8B5-4356-8938-A4AE96C97E0D}"/>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5C85D45D-DE61-4C7B-9906-11FCE4E0BDE6}"/>
              </a:ext>
            </a:extLst>
          </p:cNvPr>
          <p:cNvSpPr>
            <a:spLocks noGrp="1"/>
          </p:cNvSpPr>
          <p:nvPr>
            <p:ph type="sldNum" sz="quarter" idx="12"/>
          </p:nvPr>
        </p:nvSpPr>
        <p:spPr/>
        <p:txBody>
          <a:bodyPr/>
          <a:lstStyle/>
          <a:p>
            <a:fld id="{36FD9405-CE62-418F-9683-85B6A1C55A4B}" type="slidenum">
              <a:rPr lang="zh-CN" altLang="en-US" smtClean="0"/>
              <a:pPr/>
              <a:t>24</a:t>
            </a:fld>
            <a:endParaRPr lang="zh-CN" altLang="en-US" dirty="0"/>
          </a:p>
        </p:txBody>
      </p:sp>
    </p:spTree>
    <p:extLst>
      <p:ext uri="{BB962C8B-B14F-4D97-AF65-F5344CB8AC3E}">
        <p14:creationId xmlns:p14="http://schemas.microsoft.com/office/powerpoint/2010/main" val="1176272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F1C86-80B5-4FC5-A46E-2009C4817F80}"/>
              </a:ext>
            </a:extLst>
          </p:cNvPr>
          <p:cNvSpPr>
            <a:spLocks noGrp="1"/>
          </p:cNvSpPr>
          <p:nvPr>
            <p:ph type="title"/>
          </p:nvPr>
        </p:nvSpPr>
        <p:spPr/>
        <p:txBody>
          <a:bodyPr/>
          <a:lstStyle/>
          <a:p>
            <a:r>
              <a:rPr lang="en-US" altLang="zh-CN" dirty="0"/>
              <a:t>Exercises</a:t>
            </a:r>
            <a:endParaRPr lang="zh-CN" altLang="en-US" dirty="0"/>
          </a:p>
        </p:txBody>
      </p:sp>
      <p:sp>
        <p:nvSpPr>
          <p:cNvPr id="3" name="内容占位符 2">
            <a:extLst>
              <a:ext uri="{FF2B5EF4-FFF2-40B4-BE49-F238E27FC236}">
                <a16:creationId xmlns:a16="http://schemas.microsoft.com/office/drawing/2014/main" id="{95819EEB-E7A9-4F89-AC4C-4178F52AA971}"/>
              </a:ext>
            </a:extLst>
          </p:cNvPr>
          <p:cNvSpPr>
            <a:spLocks noGrp="1"/>
          </p:cNvSpPr>
          <p:nvPr>
            <p:ph idx="1"/>
          </p:nvPr>
        </p:nvSpPr>
        <p:spPr/>
        <p:txBody>
          <a:bodyPr/>
          <a:lstStyle/>
          <a:p>
            <a:r>
              <a:rPr lang="zh-CN" altLang="en-US" dirty="0">
                <a:solidFill>
                  <a:srgbClr val="0000FF"/>
                </a:solidFill>
              </a:rPr>
              <a:t>非循环队列</a:t>
            </a:r>
            <a:r>
              <a:rPr lang="zh-CN" altLang="en-US" dirty="0"/>
              <a:t>进队和出队的变化情况</a:t>
            </a:r>
          </a:p>
        </p:txBody>
      </p:sp>
      <p:sp>
        <p:nvSpPr>
          <p:cNvPr id="4" name="页脚占位符 3">
            <a:extLst>
              <a:ext uri="{FF2B5EF4-FFF2-40B4-BE49-F238E27FC236}">
                <a16:creationId xmlns:a16="http://schemas.microsoft.com/office/drawing/2014/main" id="{5221F2BF-4DFE-46C1-9746-4A6877A48570}"/>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3AF44F75-9AFA-4F06-A43A-2CC0E59F22B5}"/>
              </a:ext>
            </a:extLst>
          </p:cNvPr>
          <p:cNvSpPr>
            <a:spLocks noGrp="1"/>
          </p:cNvSpPr>
          <p:nvPr>
            <p:ph type="sldNum" sz="quarter" idx="12"/>
          </p:nvPr>
        </p:nvSpPr>
        <p:spPr/>
        <p:txBody>
          <a:bodyPr/>
          <a:lstStyle/>
          <a:p>
            <a:fld id="{36FD9405-CE62-418F-9683-85B6A1C55A4B}" type="slidenum">
              <a:rPr lang="zh-CN" altLang="en-US" smtClean="0"/>
              <a:pPr/>
              <a:t>25</a:t>
            </a:fld>
            <a:endParaRPr lang="zh-CN" altLang="en-US" dirty="0"/>
          </a:p>
        </p:txBody>
      </p:sp>
      <p:pic>
        <p:nvPicPr>
          <p:cNvPr id="7" name="图片 6">
            <a:extLst>
              <a:ext uri="{FF2B5EF4-FFF2-40B4-BE49-F238E27FC236}">
                <a16:creationId xmlns:a16="http://schemas.microsoft.com/office/drawing/2014/main" id="{88815925-1DF3-4314-8D26-77BE0BD98EE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tretch>
            <a:fillRect/>
          </a:stretch>
        </p:blipFill>
        <p:spPr>
          <a:xfrm>
            <a:off x="2509879" y="1424966"/>
            <a:ext cx="4124241" cy="4666750"/>
          </a:xfrm>
          <a:prstGeom prst="rect">
            <a:avLst/>
          </a:prstGeom>
        </p:spPr>
      </p:pic>
    </p:spTree>
    <p:extLst>
      <p:ext uri="{BB962C8B-B14F-4D97-AF65-F5344CB8AC3E}">
        <p14:creationId xmlns:p14="http://schemas.microsoft.com/office/powerpoint/2010/main" val="160566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F1C86-80B5-4FC5-A46E-2009C4817F80}"/>
              </a:ext>
            </a:extLst>
          </p:cNvPr>
          <p:cNvSpPr>
            <a:spLocks noGrp="1"/>
          </p:cNvSpPr>
          <p:nvPr>
            <p:ph type="title"/>
          </p:nvPr>
        </p:nvSpPr>
        <p:spPr/>
        <p:txBody>
          <a:bodyPr/>
          <a:lstStyle/>
          <a:p>
            <a:r>
              <a:rPr lang="en-US" altLang="zh-CN" dirty="0"/>
              <a:t>Exercises</a:t>
            </a:r>
            <a:endParaRPr lang="zh-CN" altLang="en-US" dirty="0"/>
          </a:p>
        </p:txBody>
      </p:sp>
      <p:sp>
        <p:nvSpPr>
          <p:cNvPr id="3" name="内容占位符 2">
            <a:extLst>
              <a:ext uri="{FF2B5EF4-FFF2-40B4-BE49-F238E27FC236}">
                <a16:creationId xmlns:a16="http://schemas.microsoft.com/office/drawing/2014/main" id="{95819EEB-E7A9-4F89-AC4C-4178F52AA971}"/>
              </a:ext>
            </a:extLst>
          </p:cNvPr>
          <p:cNvSpPr>
            <a:spLocks noGrp="1"/>
          </p:cNvSpPr>
          <p:nvPr>
            <p:ph idx="1"/>
          </p:nvPr>
        </p:nvSpPr>
        <p:spPr/>
        <p:txBody>
          <a:bodyPr/>
          <a:lstStyle/>
          <a:p>
            <a:r>
              <a:rPr lang="zh-CN" altLang="en-US" dirty="0"/>
              <a:t>循环队列进队和出队的变化情况</a:t>
            </a:r>
          </a:p>
        </p:txBody>
      </p:sp>
      <p:sp>
        <p:nvSpPr>
          <p:cNvPr id="4" name="页脚占位符 3">
            <a:extLst>
              <a:ext uri="{FF2B5EF4-FFF2-40B4-BE49-F238E27FC236}">
                <a16:creationId xmlns:a16="http://schemas.microsoft.com/office/drawing/2014/main" id="{5221F2BF-4DFE-46C1-9746-4A6877A48570}"/>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3AF44F75-9AFA-4F06-A43A-2CC0E59F22B5}"/>
              </a:ext>
            </a:extLst>
          </p:cNvPr>
          <p:cNvSpPr>
            <a:spLocks noGrp="1"/>
          </p:cNvSpPr>
          <p:nvPr>
            <p:ph type="sldNum" sz="quarter" idx="12"/>
          </p:nvPr>
        </p:nvSpPr>
        <p:spPr/>
        <p:txBody>
          <a:bodyPr/>
          <a:lstStyle/>
          <a:p>
            <a:fld id="{36FD9405-CE62-418F-9683-85B6A1C55A4B}" type="slidenum">
              <a:rPr lang="zh-CN" altLang="en-US" smtClean="0"/>
              <a:pPr/>
              <a:t>26</a:t>
            </a:fld>
            <a:endParaRPr lang="zh-CN" altLang="en-US" dirty="0"/>
          </a:p>
        </p:txBody>
      </p:sp>
      <p:pic>
        <p:nvPicPr>
          <p:cNvPr id="8" name="图片 7">
            <a:extLst>
              <a:ext uri="{FF2B5EF4-FFF2-40B4-BE49-F238E27FC236}">
                <a16:creationId xmlns:a16="http://schemas.microsoft.com/office/drawing/2014/main" id="{97462F7F-346E-4C16-8B08-C4ECBD31001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Lst>
          </a:blip>
          <a:stretch>
            <a:fillRect/>
          </a:stretch>
        </p:blipFill>
        <p:spPr>
          <a:xfrm>
            <a:off x="1444951" y="1433276"/>
            <a:ext cx="6254097" cy="4714026"/>
          </a:xfrm>
          <a:prstGeom prst="rect">
            <a:avLst/>
          </a:prstGeom>
        </p:spPr>
      </p:pic>
    </p:spTree>
    <p:extLst>
      <p:ext uri="{BB962C8B-B14F-4D97-AF65-F5344CB8AC3E}">
        <p14:creationId xmlns:p14="http://schemas.microsoft.com/office/powerpoint/2010/main" val="2986369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37A04-91A4-48B5-8D9A-14341C2C7B62}"/>
              </a:ext>
            </a:extLst>
          </p:cNvPr>
          <p:cNvSpPr>
            <a:spLocks noGrp="1"/>
          </p:cNvSpPr>
          <p:nvPr>
            <p:ph type="title"/>
          </p:nvPr>
        </p:nvSpPr>
        <p:spPr/>
        <p:txBody>
          <a:bodyPr/>
          <a:lstStyle/>
          <a:p>
            <a:r>
              <a:rPr lang="en-US" altLang="zh-CN" dirty="0"/>
              <a:t>Exercises</a:t>
            </a:r>
            <a:endParaRPr lang="zh-CN" altLang="en-US" dirty="0"/>
          </a:p>
        </p:txBody>
      </p:sp>
      <p:sp>
        <p:nvSpPr>
          <p:cNvPr id="3" name="内容占位符 2">
            <a:extLst>
              <a:ext uri="{FF2B5EF4-FFF2-40B4-BE49-F238E27FC236}">
                <a16:creationId xmlns:a16="http://schemas.microsoft.com/office/drawing/2014/main" id="{791E097F-81A0-4FFB-AA71-CCB919AC84BC}"/>
              </a:ext>
            </a:extLst>
          </p:cNvPr>
          <p:cNvSpPr>
            <a:spLocks noGrp="1"/>
          </p:cNvSpPr>
          <p:nvPr>
            <p:ph idx="1"/>
          </p:nvPr>
        </p:nvSpPr>
        <p:spPr/>
        <p:txBody>
          <a:bodyPr>
            <a:normAutofit/>
          </a:bodyPr>
          <a:lstStyle/>
          <a:p>
            <a:pPr>
              <a:lnSpc>
                <a:spcPct val="120000"/>
              </a:lnSpc>
              <a:spcBef>
                <a:spcPts val="1200"/>
              </a:spcBef>
            </a:pPr>
            <a:r>
              <a:rPr lang="zh-CN" altLang="en-US" sz="2000" dirty="0"/>
              <a:t>设循环队列的容量为</a:t>
            </a:r>
            <a:r>
              <a:rPr lang="en-US" altLang="zh-CN" sz="2000" dirty="0"/>
              <a:t>40</a:t>
            </a:r>
            <a:r>
              <a:rPr lang="zh-CN" altLang="en-US" sz="2000" dirty="0"/>
              <a:t>（序号从</a:t>
            </a:r>
            <a:r>
              <a:rPr lang="en-US" altLang="zh-CN" sz="2000" dirty="0"/>
              <a:t>0</a:t>
            </a:r>
            <a:r>
              <a:rPr lang="zh-CN" altLang="en-US" sz="2000" dirty="0"/>
              <a:t>到</a:t>
            </a:r>
            <a:r>
              <a:rPr lang="en-US" altLang="zh-CN" sz="2000" dirty="0"/>
              <a:t>39</a:t>
            </a:r>
            <a:r>
              <a:rPr lang="zh-CN" altLang="en-US" sz="2000" dirty="0"/>
              <a:t>），现经过一系列的入队和出队运算后，有</a:t>
            </a:r>
          </a:p>
          <a:p>
            <a:pPr>
              <a:lnSpc>
                <a:spcPct val="120000"/>
              </a:lnSpc>
              <a:spcBef>
                <a:spcPts val="1200"/>
              </a:spcBef>
            </a:pPr>
            <a:r>
              <a:rPr lang="zh-CN" altLang="en-US" sz="2000" dirty="0"/>
              <a:t>  ① </a:t>
            </a:r>
            <a:r>
              <a:rPr lang="en-US" altLang="zh-CN" sz="2000" dirty="0"/>
              <a:t>front=11</a:t>
            </a:r>
            <a:r>
              <a:rPr lang="zh-CN" altLang="en-US" sz="2000" dirty="0"/>
              <a:t>，</a:t>
            </a:r>
            <a:r>
              <a:rPr lang="en-US" altLang="zh-CN" sz="2000" dirty="0"/>
              <a:t>rear=19;   </a:t>
            </a:r>
          </a:p>
          <a:p>
            <a:pPr>
              <a:lnSpc>
                <a:spcPct val="120000"/>
              </a:lnSpc>
              <a:spcBef>
                <a:spcPts val="1200"/>
              </a:spcBef>
            </a:pPr>
            <a:r>
              <a:rPr lang="en-US" altLang="zh-CN" sz="2000" dirty="0"/>
              <a:t>  ② front=19</a:t>
            </a:r>
            <a:r>
              <a:rPr lang="zh-CN" altLang="en-US" sz="2000" dirty="0"/>
              <a:t>，</a:t>
            </a:r>
            <a:r>
              <a:rPr lang="en-US" altLang="zh-CN" sz="2000" dirty="0"/>
              <a:t>rear=11</a:t>
            </a:r>
            <a:r>
              <a:rPr lang="zh-CN" altLang="en-US" sz="2000" dirty="0"/>
              <a:t>；</a:t>
            </a:r>
          </a:p>
          <a:p>
            <a:pPr>
              <a:lnSpc>
                <a:spcPct val="120000"/>
              </a:lnSpc>
              <a:spcBef>
                <a:spcPts val="1200"/>
              </a:spcBef>
            </a:pPr>
            <a:r>
              <a:rPr lang="zh-CN" altLang="en-US" sz="2000" dirty="0"/>
              <a:t>问在这两种情况下，循环队列中各有元素多少个？ </a:t>
            </a:r>
          </a:p>
        </p:txBody>
      </p:sp>
      <p:sp>
        <p:nvSpPr>
          <p:cNvPr id="4" name="页脚占位符 3">
            <a:extLst>
              <a:ext uri="{FF2B5EF4-FFF2-40B4-BE49-F238E27FC236}">
                <a16:creationId xmlns:a16="http://schemas.microsoft.com/office/drawing/2014/main" id="{19683BD4-CF86-40A3-92B4-EBB8A0653EB3}"/>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0E2DFE91-4F84-4848-B2F5-0A8A8CA7E4D8}"/>
              </a:ext>
            </a:extLst>
          </p:cNvPr>
          <p:cNvSpPr>
            <a:spLocks noGrp="1"/>
          </p:cNvSpPr>
          <p:nvPr>
            <p:ph type="sldNum" sz="quarter" idx="12"/>
          </p:nvPr>
        </p:nvSpPr>
        <p:spPr/>
        <p:txBody>
          <a:bodyPr/>
          <a:lstStyle/>
          <a:p>
            <a:fld id="{36FD9405-CE62-418F-9683-85B6A1C55A4B}" type="slidenum">
              <a:rPr lang="zh-CN" altLang="en-US" smtClean="0"/>
              <a:pPr/>
              <a:t>27</a:t>
            </a:fld>
            <a:endParaRPr lang="zh-CN" altLang="en-US" dirty="0"/>
          </a:p>
        </p:txBody>
      </p:sp>
      <p:sp>
        <p:nvSpPr>
          <p:cNvPr id="7" name="文本框 6">
            <a:extLst>
              <a:ext uri="{FF2B5EF4-FFF2-40B4-BE49-F238E27FC236}">
                <a16:creationId xmlns:a16="http://schemas.microsoft.com/office/drawing/2014/main" id="{0DD5CE15-F076-40C1-AC82-039151046E48}"/>
              </a:ext>
            </a:extLst>
          </p:cNvPr>
          <p:cNvSpPr txBox="1"/>
          <p:nvPr/>
        </p:nvSpPr>
        <p:spPr>
          <a:xfrm>
            <a:off x="547634" y="3778070"/>
            <a:ext cx="8083899" cy="1547668"/>
          </a:xfrm>
          <a:prstGeom prst="rect">
            <a:avLst/>
          </a:prstGeom>
          <a:noFill/>
        </p:spPr>
        <p:txBody>
          <a:bodyPr wrap="square">
            <a:spAutoFit/>
          </a:bodyPr>
          <a:lstStyle/>
          <a:p>
            <a:pPr>
              <a:lnSpc>
                <a:spcPct val="120000"/>
              </a:lnSpc>
              <a:spcBef>
                <a:spcPts val="600"/>
              </a:spcBef>
            </a:pPr>
            <a:r>
              <a:rPr lang="zh-CN" altLang="en-US" dirty="0">
                <a:solidFill>
                  <a:srgbClr val="0000FF"/>
                </a:solidFill>
                <a:latin typeface="微软雅黑" panose="020B0503020204020204" pitchFamily="34" charset="-122"/>
                <a:ea typeface="微软雅黑" panose="020B0503020204020204" pitchFamily="34" charset="-122"/>
              </a:rPr>
              <a:t>可直接使用队列长度计算公式： </a:t>
            </a:r>
            <a:r>
              <a:rPr lang="en-US" altLang="zh-CN" dirty="0">
                <a:solidFill>
                  <a:srgbClr val="0000FF"/>
                </a:solidFill>
                <a:latin typeface="微软雅黑" panose="020B0503020204020204" pitchFamily="34" charset="-122"/>
                <a:ea typeface="微软雅黑" panose="020B0503020204020204" pitchFamily="34" charset="-122"/>
              </a:rPr>
              <a:t>(N</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r</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f)% N</a:t>
            </a:r>
            <a:r>
              <a:rPr lang="zh-CN" altLang="en-US" dirty="0">
                <a:solidFill>
                  <a:srgbClr val="0000FF"/>
                </a:solidFill>
                <a:latin typeface="微软雅黑" panose="020B0503020204020204" pitchFamily="34" charset="-122"/>
                <a:ea typeface="微软雅黑" panose="020B0503020204020204" pitchFamily="34" charset="-122"/>
              </a:rPr>
              <a:t>，其中</a:t>
            </a:r>
            <a:r>
              <a:rPr lang="en-US" altLang="zh-CN" dirty="0">
                <a:solidFill>
                  <a:srgbClr val="0000FF"/>
                </a:solidFill>
                <a:latin typeface="微软雅黑" panose="020B0503020204020204" pitchFamily="34" charset="-122"/>
                <a:ea typeface="微软雅黑" panose="020B0503020204020204" pitchFamily="34" charset="-122"/>
              </a:rPr>
              <a:t>N</a:t>
            </a:r>
            <a:r>
              <a:rPr lang="zh-CN" altLang="en-US" dirty="0">
                <a:solidFill>
                  <a:srgbClr val="0000FF"/>
                </a:solidFill>
                <a:latin typeface="微软雅黑" panose="020B0503020204020204" pitchFamily="34" charset="-122"/>
                <a:ea typeface="微软雅黑" panose="020B0503020204020204" pitchFamily="34" charset="-122"/>
              </a:rPr>
              <a:t>为队列容量</a:t>
            </a:r>
            <a:r>
              <a:rPr lang="en-US" altLang="zh-CN" dirty="0">
                <a:solidFill>
                  <a:srgbClr val="0000FF"/>
                </a:solidFill>
                <a:latin typeface="微软雅黑" panose="020B0503020204020204" pitchFamily="34" charset="-122"/>
                <a:ea typeface="微软雅黑" panose="020B0503020204020204" pitchFamily="34" charset="-122"/>
              </a:rPr>
              <a:t>40</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r</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f</a:t>
            </a:r>
            <a:r>
              <a:rPr lang="zh-CN" altLang="en-US" dirty="0">
                <a:solidFill>
                  <a:srgbClr val="0000FF"/>
                </a:solidFill>
                <a:latin typeface="微软雅黑" panose="020B0503020204020204" pitchFamily="34" charset="-122"/>
                <a:ea typeface="微软雅黑" panose="020B0503020204020204" pitchFamily="34" charset="-122"/>
              </a:rPr>
              <a:t>分别为尾指针、头指针所指向元素，则可以得出：</a:t>
            </a:r>
          </a:p>
          <a:p>
            <a:pPr>
              <a:lnSpc>
                <a:spcPct val="120000"/>
              </a:lnSpc>
              <a:spcBef>
                <a:spcPts val="600"/>
              </a:spcBef>
            </a:pPr>
            <a:r>
              <a:rPr lang="en-US" altLang="zh-CN" dirty="0">
                <a:solidFill>
                  <a:srgbClr val="0000FF"/>
                </a:solidFill>
                <a:latin typeface="微软雅黑" panose="020B0503020204020204" pitchFamily="34" charset="-122"/>
                <a:ea typeface="微软雅黑" panose="020B0503020204020204" pitchFamily="34" charset="-122"/>
              </a:rPr>
              <a:t>1</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L =</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40</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19</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11</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 40 = 8</a:t>
            </a:r>
          </a:p>
          <a:p>
            <a:pPr>
              <a:lnSpc>
                <a:spcPct val="120000"/>
              </a:lnSpc>
              <a:spcBef>
                <a:spcPts val="600"/>
              </a:spcBef>
            </a:pPr>
            <a:r>
              <a:rPr lang="en-US" altLang="zh-CN" dirty="0">
                <a:solidFill>
                  <a:srgbClr val="0000FF"/>
                </a:solidFill>
                <a:latin typeface="微软雅黑" panose="020B0503020204020204" pitchFamily="34" charset="-122"/>
                <a:ea typeface="微软雅黑" panose="020B0503020204020204" pitchFamily="34" charset="-122"/>
              </a:rPr>
              <a:t>2</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L =</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40</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11</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19</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 40 = 32</a:t>
            </a:r>
            <a:endParaRPr lang="zh-CN" altLang="en-US"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620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0CE81-F6D8-4447-93E2-A34C8BDABB47}"/>
              </a:ext>
            </a:extLst>
          </p:cNvPr>
          <p:cNvSpPr>
            <a:spLocks noGrp="1"/>
          </p:cNvSpPr>
          <p:nvPr>
            <p:ph type="title"/>
          </p:nvPr>
        </p:nvSpPr>
        <p:spPr/>
        <p:txBody>
          <a:bodyPr/>
          <a:lstStyle/>
          <a:p>
            <a:r>
              <a:rPr lang="zh-CN" altLang="en-US" sz="2400" dirty="0"/>
              <a:t>循环队列 </a:t>
            </a:r>
            <a:r>
              <a:rPr lang="en-US" altLang="zh-CN" sz="2400" dirty="0"/>
              <a:t>vs. </a:t>
            </a:r>
            <a:r>
              <a:rPr lang="zh-CN" altLang="en-US" sz="2400" dirty="0"/>
              <a:t>非循环队列</a:t>
            </a:r>
          </a:p>
        </p:txBody>
      </p:sp>
      <p:sp>
        <p:nvSpPr>
          <p:cNvPr id="3" name="内容占位符 2">
            <a:extLst>
              <a:ext uri="{FF2B5EF4-FFF2-40B4-BE49-F238E27FC236}">
                <a16:creationId xmlns:a16="http://schemas.microsoft.com/office/drawing/2014/main" id="{A7F93AA0-3C3A-44C5-84F4-3EE05AF76515}"/>
              </a:ext>
            </a:extLst>
          </p:cNvPr>
          <p:cNvSpPr>
            <a:spLocks noGrp="1"/>
          </p:cNvSpPr>
          <p:nvPr>
            <p:ph idx="1"/>
          </p:nvPr>
        </p:nvSpPr>
        <p:spPr/>
        <p:txBody>
          <a:bodyPr>
            <a:normAutofit/>
          </a:bodyPr>
          <a:lstStyle/>
          <a:p>
            <a:pPr>
              <a:lnSpc>
                <a:spcPct val="135000"/>
              </a:lnSpc>
              <a:spcBef>
                <a:spcPts val="1800"/>
              </a:spcBef>
            </a:pPr>
            <a:r>
              <a:rPr lang="zh-CN" altLang="en-US" sz="2000" dirty="0"/>
              <a:t>循环队列一定优于非循环队列吗？什么情况下使用非循环队列？</a:t>
            </a:r>
            <a:endParaRPr lang="en-US" altLang="zh-CN" sz="2000" dirty="0"/>
          </a:p>
          <a:p>
            <a:pPr>
              <a:lnSpc>
                <a:spcPct val="135000"/>
              </a:lnSpc>
              <a:spcBef>
                <a:spcPts val="1800"/>
              </a:spcBef>
            </a:pPr>
            <a:r>
              <a:rPr lang="zh-CN" altLang="en-US" sz="2000" dirty="0"/>
              <a:t>队列主要是用于保存中间数据，而且保存的数据满足先产生先处理的特点。非循环队列可能存在数据假溢出，即队列中还有空间，可是队满的条件却成立了。为此，改为循环队列，这样</a:t>
            </a:r>
            <a:r>
              <a:rPr lang="zh-CN" altLang="en-US" sz="2000" dirty="0">
                <a:solidFill>
                  <a:srgbClr val="FF0000"/>
                </a:solidFill>
              </a:rPr>
              <a:t>克服了假溢出</a:t>
            </a:r>
            <a:r>
              <a:rPr lang="zh-CN" altLang="en-US" sz="2000" dirty="0"/>
              <a:t>。</a:t>
            </a:r>
            <a:endParaRPr lang="en-US" altLang="zh-CN" sz="2000" dirty="0"/>
          </a:p>
          <a:p>
            <a:pPr>
              <a:lnSpc>
                <a:spcPct val="135000"/>
              </a:lnSpc>
              <a:spcBef>
                <a:spcPts val="1800"/>
              </a:spcBef>
            </a:pPr>
            <a:r>
              <a:rPr lang="zh-CN" altLang="en-US" sz="2000" dirty="0"/>
              <a:t>但并不能说循环队列一定优于非循环队列，因为循环队列中出队元素的空间可能被后来进队的元素占用，</a:t>
            </a:r>
            <a:r>
              <a:rPr lang="zh-CN" altLang="en-US" sz="2000" dirty="0">
                <a:solidFill>
                  <a:srgbClr val="0000FF"/>
                </a:solidFill>
              </a:rPr>
              <a:t>如果算法要求在队列操作结束后利用进队的所有元素实现某种功能</a:t>
            </a:r>
            <a:r>
              <a:rPr lang="zh-CN" altLang="en-US" sz="2000" dirty="0"/>
              <a:t>，这样循环队列就不适合了，这种情况下需要使用非循环队列。</a:t>
            </a:r>
          </a:p>
        </p:txBody>
      </p:sp>
      <p:sp>
        <p:nvSpPr>
          <p:cNvPr id="4" name="页脚占位符 3">
            <a:extLst>
              <a:ext uri="{FF2B5EF4-FFF2-40B4-BE49-F238E27FC236}">
                <a16:creationId xmlns:a16="http://schemas.microsoft.com/office/drawing/2014/main" id="{0602EE55-8940-4DFB-A500-6227839A23A8}"/>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99D19595-C6CE-41B6-A15A-2A848580D631}"/>
              </a:ext>
            </a:extLst>
          </p:cNvPr>
          <p:cNvSpPr>
            <a:spLocks noGrp="1"/>
          </p:cNvSpPr>
          <p:nvPr>
            <p:ph type="sldNum" sz="quarter" idx="12"/>
          </p:nvPr>
        </p:nvSpPr>
        <p:spPr/>
        <p:txBody>
          <a:bodyPr/>
          <a:lstStyle/>
          <a:p>
            <a:fld id="{36FD9405-CE62-418F-9683-85B6A1C55A4B}" type="slidenum">
              <a:rPr lang="zh-CN" altLang="en-US" smtClean="0"/>
              <a:pPr/>
              <a:t>28</a:t>
            </a:fld>
            <a:endParaRPr lang="zh-CN" altLang="en-US" dirty="0"/>
          </a:p>
        </p:txBody>
      </p:sp>
    </p:spTree>
    <p:extLst>
      <p:ext uri="{BB962C8B-B14F-4D97-AF65-F5344CB8AC3E}">
        <p14:creationId xmlns:p14="http://schemas.microsoft.com/office/powerpoint/2010/main" val="3894612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a:t>
            </a:r>
            <a:r>
              <a:rPr lang="zh-CN" altLang="en-US" dirty="0"/>
              <a:t> </a:t>
            </a:r>
            <a:r>
              <a:rPr lang="en-US" altLang="zh-CN" dirty="0"/>
              <a:t>boundary conditions</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29</a:t>
            </a:fld>
            <a:endParaRPr lang="zh-CN" altLang="en-US" dirty="0"/>
          </a:p>
        </p:txBody>
      </p:sp>
      <p:pic>
        <p:nvPicPr>
          <p:cNvPr id="6" name="Picture 2"/>
          <p:cNvPicPr>
            <a:picLocks noChangeAspect="1" noChangeArrowheads="1"/>
          </p:cNvPicPr>
          <p:nvPr/>
        </p:nvPicPr>
        <p:blipFill>
          <a:blip r:embed="rId2" cstate="print"/>
          <a:srcRect/>
          <a:stretch>
            <a:fillRect/>
          </a:stretch>
        </p:blipFill>
        <p:spPr bwMode="auto">
          <a:xfrm>
            <a:off x="997999" y="1214422"/>
            <a:ext cx="7148003" cy="4500594"/>
          </a:xfrm>
          <a:prstGeom prst="rect">
            <a:avLst/>
          </a:prstGeom>
          <a:noFill/>
          <a:ln w="9525">
            <a:noFill/>
            <a:miter lim="800000"/>
            <a:headEnd/>
            <a:tailEnd/>
          </a:ln>
          <a:effectLst/>
        </p:spPr>
      </p:pic>
    </p:spTree>
    <p:extLst>
      <p:ext uri="{BB962C8B-B14F-4D97-AF65-F5344CB8AC3E}">
        <p14:creationId xmlns:p14="http://schemas.microsoft.com/office/powerpoint/2010/main" val="2787199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Queue</a:t>
            </a:r>
            <a:r>
              <a:rPr lang="zh-CN" altLang="en-US" dirty="0"/>
              <a:t>（队列）</a:t>
            </a:r>
          </a:p>
        </p:txBody>
      </p:sp>
      <p:sp>
        <p:nvSpPr>
          <p:cNvPr id="3" name="内容占位符 2"/>
          <p:cNvSpPr>
            <a:spLocks noGrp="1"/>
          </p:cNvSpPr>
          <p:nvPr>
            <p:ph idx="1"/>
          </p:nvPr>
        </p:nvSpPr>
        <p:spPr/>
        <p:txBody>
          <a:bodyPr/>
          <a:lstStyle/>
          <a:p>
            <a:pPr>
              <a:lnSpc>
                <a:spcPct val="125000"/>
              </a:lnSpc>
              <a:spcBef>
                <a:spcPts val="600"/>
              </a:spcBef>
            </a:pPr>
            <a:r>
              <a:rPr lang="zh-CN" altLang="en-US" b="1" dirty="0"/>
              <a:t>先进先出（</a:t>
            </a:r>
            <a:r>
              <a:rPr lang="en-US" altLang="zh-CN" b="1" u="sng" dirty="0">
                <a:solidFill>
                  <a:srgbClr val="0033CC"/>
                </a:solidFill>
              </a:rPr>
              <a:t>F</a:t>
            </a:r>
            <a:r>
              <a:rPr lang="en-US" altLang="zh-CN" b="1" dirty="0"/>
              <a:t>irst </a:t>
            </a:r>
            <a:r>
              <a:rPr lang="en-US" altLang="zh-CN" b="1" u="sng" dirty="0">
                <a:solidFill>
                  <a:srgbClr val="0033CC"/>
                </a:solidFill>
              </a:rPr>
              <a:t>I</a:t>
            </a:r>
            <a:r>
              <a:rPr lang="en-US" altLang="zh-CN" b="1" dirty="0"/>
              <a:t>n </a:t>
            </a:r>
            <a:r>
              <a:rPr lang="en-US" altLang="zh-CN" b="1" u="sng" dirty="0">
                <a:solidFill>
                  <a:srgbClr val="0033CC"/>
                </a:solidFill>
              </a:rPr>
              <a:t>F</a:t>
            </a:r>
            <a:r>
              <a:rPr lang="en-US" altLang="zh-CN" b="1" dirty="0"/>
              <a:t>irst </a:t>
            </a:r>
            <a:r>
              <a:rPr lang="en-US" altLang="zh-CN" b="1" u="sng" dirty="0">
                <a:solidFill>
                  <a:srgbClr val="0033CC"/>
                </a:solidFill>
              </a:rPr>
              <a:t>O</a:t>
            </a:r>
            <a:r>
              <a:rPr lang="en-US" altLang="zh-CN" b="1" dirty="0"/>
              <a:t>ut</a:t>
            </a:r>
            <a:r>
              <a:rPr lang="zh-CN" altLang="en-US" b="1" dirty="0"/>
              <a:t>）</a:t>
            </a:r>
          </a:p>
          <a:p>
            <a:pPr lvl="1">
              <a:lnSpc>
                <a:spcPct val="125000"/>
              </a:lnSpc>
              <a:spcBef>
                <a:spcPts val="600"/>
              </a:spcBef>
            </a:pPr>
            <a:r>
              <a:rPr lang="zh-CN" altLang="en-US" sz="2400" b="1" dirty="0"/>
              <a:t>限制访问点的线性表 </a:t>
            </a:r>
          </a:p>
          <a:p>
            <a:pPr lvl="2">
              <a:lnSpc>
                <a:spcPct val="125000"/>
              </a:lnSpc>
              <a:spcBef>
                <a:spcPts val="600"/>
              </a:spcBef>
            </a:pPr>
            <a:r>
              <a:rPr lang="zh-CN" altLang="en-US" sz="2400" dirty="0"/>
              <a:t>按照到达的顺序来释放元素</a:t>
            </a:r>
          </a:p>
          <a:p>
            <a:pPr lvl="2">
              <a:lnSpc>
                <a:spcPct val="125000"/>
              </a:lnSpc>
              <a:spcBef>
                <a:spcPts val="600"/>
              </a:spcBef>
            </a:pPr>
            <a:r>
              <a:rPr lang="zh-CN" altLang="en-US" sz="2400" dirty="0"/>
              <a:t>所有的插入在表的一端进行，所有的删除都在表的另一端进行</a:t>
            </a:r>
          </a:p>
          <a:p>
            <a:pPr>
              <a:lnSpc>
                <a:spcPct val="125000"/>
              </a:lnSpc>
              <a:spcBef>
                <a:spcPts val="1200"/>
              </a:spcBef>
            </a:pPr>
            <a:r>
              <a:rPr lang="zh-CN" altLang="en-US" b="1" dirty="0"/>
              <a:t>主要元素</a:t>
            </a:r>
          </a:p>
          <a:p>
            <a:pPr lvl="1">
              <a:lnSpc>
                <a:spcPct val="125000"/>
              </a:lnSpc>
              <a:spcBef>
                <a:spcPts val="600"/>
              </a:spcBef>
            </a:pPr>
            <a:r>
              <a:rPr lang="zh-CN" altLang="en-US" b="1" dirty="0"/>
              <a:t>队头（</a:t>
            </a:r>
            <a:r>
              <a:rPr lang="en-US" altLang="zh-CN" b="1" dirty="0"/>
              <a:t>front</a:t>
            </a:r>
            <a:r>
              <a:rPr lang="zh-CN" altLang="en-US" b="1" dirty="0"/>
              <a:t>）</a:t>
            </a:r>
          </a:p>
          <a:p>
            <a:pPr lvl="1">
              <a:lnSpc>
                <a:spcPct val="125000"/>
              </a:lnSpc>
              <a:spcBef>
                <a:spcPts val="600"/>
              </a:spcBef>
            </a:pPr>
            <a:r>
              <a:rPr lang="zh-CN" altLang="en-US" b="1" dirty="0"/>
              <a:t>队尾（</a:t>
            </a:r>
            <a:r>
              <a:rPr lang="en-US" altLang="zh-CN" b="1" dirty="0"/>
              <a:t>rear</a:t>
            </a:r>
            <a:r>
              <a:rPr lang="zh-CN" altLang="en-US" b="1" dirty="0"/>
              <a:t>）</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6" name="Rectangle 3"/>
          <p:cNvSpPr txBox="1">
            <a:spLocks noChangeArrowheads="1"/>
          </p:cNvSpPr>
          <p:nvPr/>
        </p:nvSpPr>
        <p:spPr>
          <a:xfrm>
            <a:off x="4060571" y="4281189"/>
            <a:ext cx="3871043" cy="720725"/>
          </a:xfrm>
          <a:prstGeom prst="rect">
            <a:avLst/>
          </a:prstGeom>
        </p:spPr>
        <p:txBody>
          <a:bodyPr/>
          <a:lstStyle/>
          <a:p>
            <a:pPr marL="0" lvl="1" algn="ctr">
              <a:spcBef>
                <a:spcPct val="20000"/>
              </a:spcBef>
              <a:defRPr/>
            </a:pPr>
            <a:r>
              <a:rPr lang="en-US" altLang="zh-CN" sz="2400" b="0" kern="0" dirty="0">
                <a:latin typeface="+mn-lt"/>
                <a:ea typeface="宋体" pitchFamily="2" charset="-122"/>
              </a:rPr>
              <a:t>First in first out(FIFO)</a:t>
            </a:r>
          </a:p>
        </p:txBody>
      </p:sp>
      <p:sp>
        <p:nvSpPr>
          <p:cNvPr id="7" name="Line 4"/>
          <p:cNvSpPr>
            <a:spLocks noChangeShapeType="1"/>
          </p:cNvSpPr>
          <p:nvPr/>
        </p:nvSpPr>
        <p:spPr bwMode="auto">
          <a:xfrm>
            <a:off x="4119942" y="4851402"/>
            <a:ext cx="36857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1600"/>
          </a:p>
        </p:txBody>
      </p:sp>
      <p:sp>
        <p:nvSpPr>
          <p:cNvPr id="8" name="Line 5"/>
          <p:cNvSpPr>
            <a:spLocks noChangeShapeType="1"/>
          </p:cNvSpPr>
          <p:nvPr/>
        </p:nvSpPr>
        <p:spPr bwMode="auto">
          <a:xfrm>
            <a:off x="4119942" y="5613402"/>
            <a:ext cx="368579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1600"/>
          </a:p>
        </p:txBody>
      </p:sp>
      <p:sp>
        <p:nvSpPr>
          <p:cNvPr id="9" name="Text Box 6"/>
          <p:cNvSpPr txBox="1">
            <a:spLocks noChangeArrowheads="1"/>
          </p:cNvSpPr>
          <p:nvPr/>
        </p:nvSpPr>
        <p:spPr bwMode="auto">
          <a:xfrm>
            <a:off x="4242061" y="5028925"/>
            <a:ext cx="3409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000" b="0" dirty="0">
                <a:latin typeface="Times New Roman" panose="02020603050405020304" pitchFamily="18" charset="0"/>
                <a:ea typeface="宋体" panose="02010600030101010101" pitchFamily="2" charset="-122"/>
              </a:rPr>
              <a:t>A1   A2   A3   A4   A5… … An</a:t>
            </a:r>
          </a:p>
        </p:txBody>
      </p:sp>
      <p:sp>
        <p:nvSpPr>
          <p:cNvPr id="10" name="Line 7"/>
          <p:cNvSpPr>
            <a:spLocks noChangeShapeType="1"/>
          </p:cNvSpPr>
          <p:nvPr/>
        </p:nvSpPr>
        <p:spPr bwMode="auto">
          <a:xfrm flipH="1">
            <a:off x="7648157" y="5240304"/>
            <a:ext cx="533400" cy="0"/>
          </a:xfrm>
          <a:prstGeom prst="line">
            <a:avLst/>
          </a:prstGeom>
          <a:noFill/>
          <a:ln w="19050" cap="sq">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zh-CN" altLang="en-US" sz="1600"/>
          </a:p>
        </p:txBody>
      </p:sp>
      <p:sp>
        <p:nvSpPr>
          <p:cNvPr id="11" name="Text Box 8"/>
          <p:cNvSpPr txBox="1">
            <a:spLocks noChangeArrowheads="1"/>
          </p:cNvSpPr>
          <p:nvPr/>
        </p:nvSpPr>
        <p:spPr bwMode="auto">
          <a:xfrm>
            <a:off x="7852865" y="4825294"/>
            <a:ext cx="10935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000" b="0" dirty="0">
                <a:latin typeface="Times New Roman" panose="02020603050405020304" pitchFamily="18" charset="0"/>
                <a:ea typeface="宋体" panose="02010600030101010101" pitchFamily="2" charset="-122"/>
              </a:rPr>
              <a:t>Insertion</a:t>
            </a:r>
            <a:endParaRPr kumimoji="1" lang="zh-CN" altLang="en-US" sz="2000" b="0" dirty="0">
              <a:latin typeface="Times New Roman" panose="02020603050405020304" pitchFamily="18" charset="0"/>
              <a:ea typeface="宋体" panose="02010600030101010101" pitchFamily="2" charset="-122"/>
            </a:endParaRPr>
          </a:p>
        </p:txBody>
      </p:sp>
      <p:sp>
        <p:nvSpPr>
          <p:cNvPr id="12" name="Text Box 9"/>
          <p:cNvSpPr txBox="1">
            <a:spLocks noChangeArrowheads="1"/>
          </p:cNvSpPr>
          <p:nvPr/>
        </p:nvSpPr>
        <p:spPr bwMode="auto">
          <a:xfrm>
            <a:off x="3159565" y="4825294"/>
            <a:ext cx="97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b="0" dirty="0">
                <a:latin typeface="Times New Roman" panose="02020603050405020304" pitchFamily="18" charset="0"/>
                <a:ea typeface="宋体" panose="02010600030101010101" pitchFamily="2" charset="-122"/>
              </a:rPr>
              <a:t>Deletion</a:t>
            </a:r>
            <a:endParaRPr kumimoji="1" lang="zh-CN" altLang="en-US" b="0" dirty="0">
              <a:latin typeface="Times New Roman" panose="02020603050405020304" pitchFamily="18" charset="0"/>
              <a:ea typeface="宋体" panose="02010600030101010101" pitchFamily="2" charset="-122"/>
            </a:endParaRPr>
          </a:p>
        </p:txBody>
      </p:sp>
      <p:sp>
        <p:nvSpPr>
          <p:cNvPr id="13" name="Line 10"/>
          <p:cNvSpPr>
            <a:spLocks noChangeShapeType="1"/>
          </p:cNvSpPr>
          <p:nvPr/>
        </p:nvSpPr>
        <p:spPr bwMode="auto">
          <a:xfrm flipH="1">
            <a:off x="3510342" y="5228980"/>
            <a:ext cx="609600" cy="0"/>
          </a:xfrm>
          <a:prstGeom prst="line">
            <a:avLst/>
          </a:prstGeom>
          <a:noFill/>
          <a:ln w="19050" cap="sq">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endParaRPr lang="zh-CN" altLang="en-US" sz="1600"/>
          </a:p>
        </p:txBody>
      </p:sp>
      <p:sp>
        <p:nvSpPr>
          <p:cNvPr id="14" name="Text Box 11"/>
          <p:cNvSpPr txBox="1">
            <a:spLocks noChangeArrowheads="1"/>
          </p:cNvSpPr>
          <p:nvPr/>
        </p:nvSpPr>
        <p:spPr bwMode="auto">
          <a:xfrm>
            <a:off x="3547803" y="5640414"/>
            <a:ext cx="11945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000" b="0" dirty="0">
                <a:latin typeface="Times New Roman" panose="02020603050405020304" pitchFamily="18" charset="0"/>
                <a:ea typeface="宋体" panose="02010600030101010101" pitchFamily="2" charset="-122"/>
              </a:rPr>
              <a:t>（</a:t>
            </a:r>
            <a:r>
              <a:rPr kumimoji="1" lang="en-US" altLang="zh-CN" sz="2000" b="0" dirty="0">
                <a:latin typeface="Times New Roman" panose="02020603050405020304" pitchFamily="18" charset="0"/>
                <a:ea typeface="宋体" panose="02010600030101010101" pitchFamily="2" charset="-122"/>
              </a:rPr>
              <a:t>front</a:t>
            </a:r>
            <a:r>
              <a:rPr kumimoji="1" lang="zh-CN" altLang="en-US" sz="2000" b="0" dirty="0">
                <a:latin typeface="Times New Roman" panose="02020603050405020304" pitchFamily="18" charset="0"/>
                <a:ea typeface="宋体" panose="02010600030101010101" pitchFamily="2" charset="-122"/>
              </a:rPr>
              <a:t>）</a:t>
            </a:r>
          </a:p>
        </p:txBody>
      </p:sp>
      <p:sp>
        <p:nvSpPr>
          <p:cNvPr id="15" name="Text Box 12"/>
          <p:cNvSpPr txBox="1">
            <a:spLocks noChangeArrowheads="1"/>
          </p:cNvSpPr>
          <p:nvPr/>
        </p:nvSpPr>
        <p:spPr bwMode="auto">
          <a:xfrm>
            <a:off x="7196550" y="5640414"/>
            <a:ext cx="10951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zh-CN" altLang="en-US" sz="2000" b="0" dirty="0">
                <a:latin typeface="Times New Roman" panose="02020603050405020304" pitchFamily="18" charset="0"/>
                <a:ea typeface="宋体" panose="02010600030101010101" pitchFamily="2" charset="-122"/>
              </a:rPr>
              <a:t>（</a:t>
            </a:r>
            <a:r>
              <a:rPr kumimoji="1" lang="en-US" altLang="zh-CN" sz="2000" b="0" dirty="0">
                <a:latin typeface="Times New Roman" panose="02020603050405020304" pitchFamily="18" charset="0"/>
                <a:ea typeface="宋体" panose="02010600030101010101" pitchFamily="2" charset="-122"/>
              </a:rPr>
              <a:t>rear</a:t>
            </a:r>
            <a:r>
              <a:rPr kumimoji="1" lang="zh-CN" altLang="en-US" sz="2000" b="0" dirty="0">
                <a:latin typeface="Times New Roman" panose="02020603050405020304" pitchFamily="18" charset="0"/>
                <a:ea typeface="宋体" panose="02010600030101010101" pitchFamily="2" charset="-122"/>
              </a:rPr>
              <a:t>）</a:t>
            </a:r>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a:t>
            </a:fld>
            <a:endParaRPr lang="zh-CN" altLang="en-US" dirty="0"/>
          </a:p>
        </p:txBody>
      </p:sp>
    </p:spTree>
    <p:extLst>
      <p:ext uri="{BB962C8B-B14F-4D97-AF65-F5344CB8AC3E}">
        <p14:creationId xmlns:p14="http://schemas.microsoft.com/office/powerpoint/2010/main" val="762428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a:t>
            </a:r>
            <a:r>
              <a:rPr lang="zh-CN" altLang="en-US" dirty="0"/>
              <a:t> </a:t>
            </a:r>
            <a:r>
              <a:rPr lang="en-US" altLang="zh-CN" dirty="0"/>
              <a:t>boundary conditions</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30</a:t>
            </a:fld>
            <a:endParaRPr lang="zh-CN" altLang="en-US" dirty="0"/>
          </a:p>
        </p:txBody>
      </p:sp>
      <p:pic>
        <p:nvPicPr>
          <p:cNvPr id="6" name="Picture 2"/>
          <p:cNvPicPr>
            <a:picLocks noChangeAspect="1" noChangeArrowheads="1"/>
          </p:cNvPicPr>
          <p:nvPr/>
        </p:nvPicPr>
        <p:blipFill>
          <a:blip r:embed="rId2" cstate="print"/>
          <a:srcRect/>
          <a:stretch>
            <a:fillRect/>
          </a:stretch>
        </p:blipFill>
        <p:spPr bwMode="auto">
          <a:xfrm>
            <a:off x="997999" y="1214422"/>
            <a:ext cx="7148003" cy="4500594"/>
          </a:xfrm>
          <a:prstGeom prst="rect">
            <a:avLst/>
          </a:prstGeom>
          <a:noFill/>
          <a:ln w="9525">
            <a:noFill/>
            <a:miter lim="800000"/>
            <a:headEnd/>
            <a:tailEnd/>
          </a:ln>
          <a:effectLst/>
        </p:spPr>
      </p:pic>
      <p:sp>
        <p:nvSpPr>
          <p:cNvPr id="7" name="自选图形 99"/>
          <p:cNvSpPr>
            <a:spLocks noChangeArrowheads="1"/>
          </p:cNvSpPr>
          <p:nvPr/>
        </p:nvSpPr>
        <p:spPr bwMode="auto">
          <a:xfrm>
            <a:off x="142876" y="4286256"/>
            <a:ext cx="2000232" cy="1143000"/>
          </a:xfrm>
          <a:prstGeom prst="cloudCallout">
            <a:avLst>
              <a:gd name="adj1" fmla="val 38024"/>
              <a:gd name="adj2" fmla="val -158080"/>
            </a:avLst>
          </a:prstGeom>
          <a:solidFill>
            <a:srgbClr val="FFCC99"/>
          </a:solidFill>
          <a:ln w="9525">
            <a:solidFill>
              <a:schemeClr val="tx1"/>
            </a:solidFill>
            <a:round/>
            <a:headEnd/>
            <a:tailEnd/>
          </a:ln>
        </p:spPr>
        <p:txBody>
          <a:bodyPr/>
          <a:lstStyle/>
          <a:p>
            <a:pPr algn="ctr"/>
            <a:r>
              <a:rPr lang="en-US" altLang="zh-CN" dirty="0"/>
              <a:t>No difference </a:t>
            </a:r>
          </a:p>
        </p:txBody>
      </p:sp>
    </p:spTree>
    <p:extLst>
      <p:ext uri="{BB962C8B-B14F-4D97-AF65-F5344CB8AC3E}">
        <p14:creationId xmlns:p14="http://schemas.microsoft.com/office/powerpoint/2010/main" val="2491012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Deal with boundary conditions</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31</a:t>
            </a:fld>
            <a:endParaRPr lang="zh-CN" altLang="en-US" dirty="0"/>
          </a:p>
        </p:txBody>
      </p:sp>
      <p:sp>
        <p:nvSpPr>
          <p:cNvPr id="6" name="内容占位符 2"/>
          <p:cNvSpPr>
            <a:spLocks noGrp="1"/>
          </p:cNvSpPr>
          <p:nvPr>
            <p:ph idx="1"/>
          </p:nvPr>
        </p:nvSpPr>
        <p:spPr>
          <a:xfrm>
            <a:off x="357188" y="982766"/>
            <a:ext cx="8429625" cy="5518047"/>
          </a:xfrm>
        </p:spPr>
        <p:txBody>
          <a:bodyPr>
            <a:normAutofit/>
          </a:bodyPr>
          <a:lstStyle/>
          <a:p>
            <a:pPr>
              <a:lnSpc>
                <a:spcPct val="120000"/>
              </a:lnSpc>
              <a:spcBef>
                <a:spcPts val="1200"/>
              </a:spcBef>
            </a:pPr>
            <a:r>
              <a:rPr lang="en-US" altLang="zh-CN" sz="2000" dirty="0"/>
              <a:t>A circular array with front and rear indices and one position left </a:t>
            </a:r>
            <a:r>
              <a:rPr lang="en-US" altLang="zh-CN" sz="2000" dirty="0">
                <a:solidFill>
                  <a:srgbClr val="FF0000"/>
                </a:solidFill>
              </a:rPr>
              <a:t>vacant</a:t>
            </a:r>
            <a:r>
              <a:rPr lang="en-US" altLang="zh-CN" sz="2000" dirty="0"/>
              <a:t>.</a:t>
            </a:r>
          </a:p>
          <a:p>
            <a:pPr>
              <a:lnSpc>
                <a:spcPct val="120000"/>
              </a:lnSpc>
              <a:spcBef>
                <a:spcPts val="1200"/>
              </a:spcBef>
            </a:pPr>
            <a:r>
              <a:rPr lang="en-US" altLang="zh-CN" sz="2000" dirty="0"/>
              <a:t>A circular array with front and rear indices and a </a:t>
            </a:r>
            <a:r>
              <a:rPr lang="en-US" altLang="zh-CN" sz="2000" dirty="0">
                <a:solidFill>
                  <a:srgbClr val="FF0000"/>
                </a:solidFill>
              </a:rPr>
              <a:t>Boolean flag</a:t>
            </a:r>
            <a:r>
              <a:rPr lang="en-US" altLang="zh-CN" sz="2000" dirty="0"/>
              <a:t> to indicate fullness (or emptiness).</a:t>
            </a:r>
          </a:p>
          <a:p>
            <a:pPr>
              <a:lnSpc>
                <a:spcPct val="120000"/>
              </a:lnSpc>
              <a:spcBef>
                <a:spcPts val="1200"/>
              </a:spcBef>
            </a:pPr>
            <a:r>
              <a:rPr lang="en-US" altLang="zh-CN" sz="2000" dirty="0"/>
              <a:t>A circular array with front and rear indices and an </a:t>
            </a:r>
            <a:r>
              <a:rPr lang="en-US" altLang="zh-CN" sz="2000" dirty="0">
                <a:solidFill>
                  <a:srgbClr val="FF0000"/>
                </a:solidFill>
              </a:rPr>
              <a:t>integer counter</a:t>
            </a:r>
            <a:r>
              <a:rPr lang="en-US" altLang="zh-CN" sz="2000" dirty="0"/>
              <a:t> of entries.</a:t>
            </a:r>
          </a:p>
          <a:p>
            <a:pPr>
              <a:lnSpc>
                <a:spcPct val="120000"/>
              </a:lnSpc>
              <a:spcBef>
                <a:spcPts val="1200"/>
              </a:spcBef>
            </a:pPr>
            <a:r>
              <a:rPr lang="en-US" altLang="zh-CN" sz="2000" dirty="0"/>
              <a:t>A circular array with front and rear indices taking </a:t>
            </a:r>
            <a:r>
              <a:rPr lang="en-US" altLang="zh-CN" sz="2000" dirty="0">
                <a:solidFill>
                  <a:srgbClr val="FF0000"/>
                </a:solidFill>
              </a:rPr>
              <a:t>special values</a:t>
            </a:r>
            <a:r>
              <a:rPr lang="en-US" altLang="zh-CN" sz="2000" dirty="0"/>
              <a:t> to indicate emptiness.</a:t>
            </a:r>
            <a:endParaRPr lang="zh-CN" altLang="en-US" sz="2000" dirty="0"/>
          </a:p>
        </p:txBody>
      </p:sp>
      <p:pic>
        <p:nvPicPr>
          <p:cNvPr id="7" name="Picture 2"/>
          <p:cNvPicPr>
            <a:picLocks noChangeAspect="1" noChangeArrowheads="1"/>
          </p:cNvPicPr>
          <p:nvPr/>
        </p:nvPicPr>
        <p:blipFill>
          <a:blip r:embed="rId2" cstate="print"/>
          <a:srcRect/>
          <a:stretch>
            <a:fillRect/>
          </a:stretch>
        </p:blipFill>
        <p:spPr bwMode="auto">
          <a:xfrm>
            <a:off x="1356912" y="3892191"/>
            <a:ext cx="6430176" cy="1288182"/>
          </a:xfrm>
          <a:prstGeom prst="rect">
            <a:avLst/>
          </a:prstGeom>
          <a:noFill/>
          <a:ln w="9525">
            <a:noFill/>
            <a:miter lim="800000"/>
            <a:headEnd/>
            <a:tailEnd/>
          </a:ln>
          <a:effectLst/>
        </p:spPr>
      </p:pic>
    </p:spTree>
    <p:extLst>
      <p:ext uri="{BB962C8B-B14F-4D97-AF65-F5344CB8AC3E}">
        <p14:creationId xmlns:p14="http://schemas.microsoft.com/office/powerpoint/2010/main" val="3006578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latin typeface="微软雅黑" panose="020B0503020204020204" pitchFamily="34" charset="-122"/>
              </a:rPr>
              <a:t>Linked implementation for queue</a:t>
            </a:r>
            <a:endParaRPr kumimoji="1" lang="zh-CN" altLang="en-US" sz="2400" dirty="0">
              <a:latin typeface="微软雅黑" panose="020B0503020204020204" pitchFamily="34" charset="-122"/>
            </a:endParaRPr>
          </a:p>
        </p:txBody>
      </p:sp>
      <p:sp>
        <p:nvSpPr>
          <p:cNvPr id="3" name="内容占位符 2"/>
          <p:cNvSpPr>
            <a:spLocks noGrp="1"/>
          </p:cNvSpPr>
          <p:nvPr>
            <p:ph idx="1"/>
          </p:nvPr>
        </p:nvSpPr>
        <p:spPr>
          <a:xfrm>
            <a:off x="431999" y="976838"/>
            <a:ext cx="8389271" cy="5063602"/>
          </a:xfrm>
        </p:spPr>
        <p:txBody>
          <a:bodyPr/>
          <a:lstStyle/>
          <a:p>
            <a:pPr marL="0" indent="0">
              <a:lnSpc>
                <a:spcPct val="150000"/>
              </a:lnSpc>
              <a:buNone/>
            </a:pPr>
            <a:r>
              <a:rPr lang="zh-CN" altLang="en-US" dirty="0">
                <a:latin typeface="Microsoft YaHei" charset="0"/>
                <a:ea typeface="Microsoft YaHei" charset="0"/>
                <a:cs typeface="Microsoft YaHei" charset="0"/>
              </a:rPr>
              <a:t>队列的链式存储结构简称为链队列，它是限制仅在表头进行删除操作和表尾进行插入操作的单链表。</a:t>
            </a:r>
          </a:p>
          <a:p>
            <a:pPr marL="0" indent="0">
              <a:lnSpc>
                <a:spcPct val="150000"/>
              </a:lnSpc>
              <a:buNone/>
            </a:pPr>
            <a:r>
              <a:rPr lang="zh-CN" altLang="en-US" dirty="0">
                <a:latin typeface="Microsoft YaHei" charset="0"/>
                <a:ea typeface="Microsoft YaHei" charset="0"/>
                <a:cs typeface="Microsoft YaHei" charset="0"/>
              </a:rPr>
              <a:t>需要两类不同的结点：</a:t>
            </a:r>
            <a:r>
              <a:rPr lang="zh-CN" altLang="en-US" dirty="0">
                <a:solidFill>
                  <a:srgbClr val="0000FF"/>
                </a:solidFill>
                <a:latin typeface="Microsoft YaHei" charset="0"/>
                <a:ea typeface="Microsoft YaHei" charset="0"/>
                <a:cs typeface="Microsoft YaHei" charset="0"/>
              </a:rPr>
              <a:t>数据元素</a:t>
            </a:r>
            <a:r>
              <a:rPr lang="zh-CN" altLang="en-US" dirty="0">
                <a:latin typeface="Microsoft YaHei" charset="0"/>
                <a:ea typeface="Microsoft YaHei" charset="0"/>
                <a:cs typeface="Microsoft YaHei" charset="0"/>
              </a:rPr>
              <a:t>结点，队列的</a:t>
            </a:r>
            <a:r>
              <a:rPr lang="zh-CN" altLang="en-US" dirty="0">
                <a:solidFill>
                  <a:srgbClr val="0000FF"/>
                </a:solidFill>
                <a:latin typeface="Microsoft YaHei" charset="0"/>
                <a:ea typeface="Microsoft YaHei" charset="0"/>
                <a:cs typeface="Microsoft YaHei" charset="0"/>
              </a:rPr>
              <a:t>队首指针</a:t>
            </a:r>
            <a:r>
              <a:rPr lang="zh-CN" altLang="en-US" dirty="0">
                <a:latin typeface="Microsoft YaHei" charset="0"/>
                <a:ea typeface="Microsoft YaHei" charset="0"/>
                <a:cs typeface="Microsoft YaHei" charset="0"/>
              </a:rPr>
              <a:t>和</a:t>
            </a:r>
            <a:r>
              <a:rPr lang="zh-CN" altLang="en-US" dirty="0">
                <a:solidFill>
                  <a:srgbClr val="0000FF"/>
                </a:solidFill>
                <a:latin typeface="Microsoft YaHei" charset="0"/>
                <a:ea typeface="Microsoft YaHei" charset="0"/>
                <a:cs typeface="Microsoft YaHei" charset="0"/>
              </a:rPr>
              <a:t>队尾指针</a:t>
            </a:r>
            <a:r>
              <a:rPr lang="zh-CN" altLang="en-US" dirty="0">
                <a:latin typeface="Microsoft YaHei" charset="0"/>
                <a:ea typeface="Microsoft YaHei" charset="0"/>
                <a:cs typeface="Microsoft YaHei" charset="0"/>
              </a:rPr>
              <a:t>的结点，如图所示。</a:t>
            </a:r>
          </a:p>
          <a:p>
            <a:endParaRPr kumimoji="1"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6" name="Rectangle 4"/>
          <p:cNvSpPr>
            <a:spLocks noChangeArrowheads="1"/>
          </p:cNvSpPr>
          <p:nvPr/>
        </p:nvSpPr>
        <p:spPr bwMode="auto">
          <a:xfrm>
            <a:off x="205923" y="3485949"/>
            <a:ext cx="2351542" cy="1733550"/>
          </a:xfrm>
          <a:prstGeom prst="rect">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nSpc>
                <a:spcPct val="110000"/>
              </a:lnSpc>
              <a:spcBef>
                <a:spcPct val="20000"/>
              </a:spcBef>
              <a:buClr>
                <a:srgbClr val="3366FF"/>
              </a:buClr>
              <a:buSzPct val="80000"/>
              <a:buFont typeface="Wingdings" pitchFamily="2" charset="2"/>
              <a:buNone/>
            </a:pPr>
            <a:r>
              <a:rPr lang="zh-CN" altLang="en-US" sz="1600" b="1" dirty="0">
                <a:latin typeface="Times New Roman" pitchFamily="18" charset="0"/>
              </a:rPr>
              <a:t>数据元素结点类型定义：</a:t>
            </a:r>
            <a:endParaRPr lang="zh-CN" altLang="en-US" sz="1600" b="1" dirty="0">
              <a:latin typeface="Times New Roman" pitchFamily="18" charset="0"/>
              <a:ea typeface="楷体_GB2312" pitchFamily="49" charset="-122"/>
            </a:endParaRPr>
          </a:p>
          <a:p>
            <a:pPr>
              <a:lnSpc>
                <a:spcPct val="110000"/>
              </a:lnSpc>
              <a:spcBef>
                <a:spcPct val="20000"/>
              </a:spcBef>
              <a:buClr>
                <a:srgbClr val="3366FF"/>
              </a:buClr>
              <a:buSzPct val="80000"/>
              <a:buFont typeface="Wingdings" pitchFamily="2" charset="2"/>
              <a:buNone/>
            </a:pPr>
            <a:r>
              <a:rPr lang="en-US" altLang="zh-CN" sz="1600" b="1" dirty="0" err="1">
                <a:latin typeface="Times New Roman" pitchFamily="18" charset="0"/>
                <a:ea typeface="楷体_GB2312" pitchFamily="49" charset="-122"/>
              </a:rPr>
              <a:t>typedef</a:t>
            </a:r>
            <a:r>
              <a:rPr lang="en-US" altLang="zh-CN" sz="1600" b="1" dirty="0">
                <a:latin typeface="Times New Roman" pitchFamily="18" charset="0"/>
                <a:ea typeface="楷体_GB2312" pitchFamily="49" charset="-122"/>
              </a:rPr>
              <a:t> </a:t>
            </a:r>
            <a:r>
              <a:rPr lang="en-US" altLang="zh-CN" sz="1600" b="1" dirty="0" err="1">
                <a:latin typeface="Times New Roman" pitchFamily="18" charset="0"/>
                <a:ea typeface="楷体_GB2312" pitchFamily="49" charset="-122"/>
              </a:rPr>
              <a:t>struct</a:t>
            </a:r>
            <a:r>
              <a:rPr lang="en-US" altLang="zh-CN" sz="1600" b="1" dirty="0">
                <a:latin typeface="Times New Roman" pitchFamily="18" charset="0"/>
                <a:ea typeface="楷体_GB2312" pitchFamily="49" charset="-122"/>
              </a:rPr>
              <a:t> </a:t>
            </a:r>
            <a:r>
              <a:rPr lang="en-US" altLang="zh-CN" sz="1600" b="1" dirty="0" err="1">
                <a:latin typeface="Times New Roman" pitchFamily="18" charset="0"/>
                <a:ea typeface="楷体_GB2312" pitchFamily="49" charset="-122"/>
              </a:rPr>
              <a:t>Qnode</a:t>
            </a:r>
            <a:endParaRPr lang="en-US" altLang="zh-CN" sz="1600" b="1" dirty="0">
              <a:latin typeface="Times New Roman" pitchFamily="18" charset="0"/>
              <a:ea typeface="楷体_GB2312" pitchFamily="49" charset="-122"/>
            </a:endParaRPr>
          </a:p>
          <a:p>
            <a:pPr marL="12700" lvl="1">
              <a:lnSpc>
                <a:spcPct val="110000"/>
              </a:lnSpc>
              <a:spcBef>
                <a:spcPct val="20000"/>
              </a:spcBef>
              <a:buClr>
                <a:srgbClr val="3366FF"/>
              </a:buClr>
              <a:buSzPct val="80000"/>
              <a:buFont typeface="Wingdings" pitchFamily="2" charset="2"/>
              <a:buNone/>
            </a:pPr>
            <a:r>
              <a:rPr lang="en-US" altLang="zh-CN" sz="1600" b="1" dirty="0">
                <a:latin typeface="Times New Roman" pitchFamily="18" charset="0"/>
                <a:ea typeface="楷体_GB2312" pitchFamily="49" charset="-122"/>
              </a:rPr>
              <a:t>{  </a:t>
            </a:r>
            <a:r>
              <a:rPr lang="en-US" altLang="zh-CN" sz="1600" b="1" dirty="0" err="1">
                <a:latin typeface="Times New Roman" pitchFamily="18" charset="0"/>
                <a:ea typeface="楷体_GB2312" pitchFamily="49" charset="-122"/>
              </a:rPr>
              <a:t>ElemType</a:t>
            </a:r>
            <a:r>
              <a:rPr lang="en-US" altLang="zh-CN" sz="1600" b="1" dirty="0">
                <a:latin typeface="Times New Roman" pitchFamily="18" charset="0"/>
                <a:ea typeface="楷体_GB2312" pitchFamily="49" charset="-122"/>
              </a:rPr>
              <a:t>    data ;</a:t>
            </a:r>
            <a:endParaRPr lang="zh-CN" altLang="en-US" sz="1600" b="1" dirty="0">
              <a:latin typeface="Times New Roman" pitchFamily="18" charset="0"/>
              <a:ea typeface="楷体_GB2312" pitchFamily="49" charset="-122"/>
            </a:endParaRPr>
          </a:p>
          <a:p>
            <a:pPr marL="12700" lvl="1">
              <a:lnSpc>
                <a:spcPct val="110000"/>
              </a:lnSpc>
              <a:spcBef>
                <a:spcPct val="20000"/>
              </a:spcBef>
              <a:buClr>
                <a:srgbClr val="3366FF"/>
              </a:buClr>
              <a:buSzPct val="80000"/>
              <a:buFont typeface="Wingdings" pitchFamily="2" charset="2"/>
              <a:buNone/>
            </a:pPr>
            <a:r>
              <a:rPr lang="zh-CN" altLang="en-US" sz="1600" b="1" dirty="0">
                <a:latin typeface="Times New Roman" pitchFamily="18" charset="0"/>
                <a:ea typeface="楷体_GB2312" pitchFamily="49" charset="-122"/>
              </a:rPr>
              <a:t>    </a:t>
            </a:r>
            <a:r>
              <a:rPr lang="en-US" altLang="zh-CN" sz="1600" b="1" dirty="0" err="1">
                <a:latin typeface="Times New Roman" pitchFamily="18" charset="0"/>
                <a:ea typeface="楷体_GB2312" pitchFamily="49" charset="-122"/>
              </a:rPr>
              <a:t>struct</a:t>
            </a:r>
            <a:r>
              <a:rPr lang="en-US" altLang="zh-CN" sz="1600" b="1" dirty="0">
                <a:latin typeface="Times New Roman" pitchFamily="18" charset="0"/>
                <a:ea typeface="楷体_GB2312" pitchFamily="49" charset="-122"/>
              </a:rPr>
              <a:t> </a:t>
            </a:r>
            <a:r>
              <a:rPr lang="en-US" altLang="zh-CN" sz="1600" b="1" dirty="0" err="1">
                <a:latin typeface="Times New Roman" pitchFamily="18" charset="0"/>
                <a:ea typeface="楷体_GB2312" pitchFamily="49" charset="-122"/>
              </a:rPr>
              <a:t>Qnode</a:t>
            </a:r>
            <a:r>
              <a:rPr lang="en-US" altLang="zh-CN" sz="1600" b="1" dirty="0">
                <a:latin typeface="Times New Roman" pitchFamily="18" charset="0"/>
                <a:ea typeface="楷体_GB2312" pitchFamily="49" charset="-122"/>
              </a:rPr>
              <a:t>  *next ;</a:t>
            </a:r>
            <a:endParaRPr lang="zh-CN" altLang="en-US" sz="1600" b="1" dirty="0">
              <a:latin typeface="Times New Roman" pitchFamily="18" charset="0"/>
              <a:ea typeface="楷体_GB2312" pitchFamily="49" charset="-122"/>
            </a:endParaRPr>
          </a:p>
          <a:p>
            <a:pPr marL="12700" lvl="1">
              <a:lnSpc>
                <a:spcPct val="110000"/>
              </a:lnSpc>
              <a:spcBef>
                <a:spcPct val="20000"/>
              </a:spcBef>
              <a:buClr>
                <a:srgbClr val="3366FF"/>
              </a:buClr>
              <a:buSzPct val="80000"/>
              <a:buFont typeface="Wingdings" pitchFamily="2" charset="2"/>
              <a:buNone/>
            </a:pPr>
            <a:r>
              <a:rPr lang="en-US" altLang="zh-CN" sz="1600" b="1" dirty="0">
                <a:latin typeface="Times New Roman" pitchFamily="18" charset="0"/>
                <a:ea typeface="楷体_GB2312" pitchFamily="49" charset="-122"/>
              </a:rPr>
              <a:t>}</a:t>
            </a:r>
            <a:r>
              <a:rPr lang="zh-CN" altLang="en-US" sz="1600" b="1" dirty="0">
                <a:latin typeface="Times New Roman" pitchFamily="18" charset="0"/>
                <a:ea typeface="楷体_GB2312" pitchFamily="49" charset="-122"/>
              </a:rPr>
              <a:t> </a:t>
            </a:r>
            <a:r>
              <a:rPr lang="en-US" altLang="zh-CN" sz="1600" b="1" dirty="0" err="1">
                <a:latin typeface="Times New Roman" pitchFamily="18" charset="0"/>
                <a:ea typeface="楷体_GB2312" pitchFamily="49" charset="-122"/>
              </a:rPr>
              <a:t>QNode</a:t>
            </a:r>
            <a:r>
              <a:rPr lang="en-US" altLang="zh-CN" sz="1600" b="1" dirty="0">
                <a:latin typeface="Times New Roman" pitchFamily="18" charset="0"/>
                <a:ea typeface="楷体_GB2312" pitchFamily="49" charset="-122"/>
              </a:rPr>
              <a:t> ;</a:t>
            </a:r>
          </a:p>
        </p:txBody>
      </p:sp>
      <p:grpSp>
        <p:nvGrpSpPr>
          <p:cNvPr id="7" name="Group 5"/>
          <p:cNvGrpSpPr>
            <a:grpSpLocks/>
          </p:cNvGrpSpPr>
          <p:nvPr/>
        </p:nvGrpSpPr>
        <p:grpSpPr bwMode="auto">
          <a:xfrm>
            <a:off x="4867836" y="3819004"/>
            <a:ext cx="3657600" cy="1733550"/>
            <a:chOff x="0" y="0"/>
            <a:chExt cx="2304" cy="1092"/>
          </a:xfrm>
        </p:grpSpPr>
        <p:sp>
          <p:nvSpPr>
            <p:cNvPr id="8" name="Rectangle 6"/>
            <p:cNvSpPr>
              <a:spLocks noChangeArrowheads="1"/>
            </p:cNvSpPr>
            <p:nvPr/>
          </p:nvSpPr>
          <p:spPr bwMode="auto">
            <a:xfrm>
              <a:off x="0" y="304"/>
              <a:ext cx="103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000" b="1">
                  <a:latin typeface="Times New Roman" pitchFamily="18" charset="0"/>
                </a:rPr>
                <a:t>数据元素结点</a:t>
              </a:r>
            </a:p>
          </p:txBody>
        </p:sp>
        <p:grpSp>
          <p:nvGrpSpPr>
            <p:cNvPr id="9" name="Group 7"/>
            <p:cNvGrpSpPr>
              <a:grpSpLocks/>
            </p:cNvGrpSpPr>
            <p:nvPr/>
          </p:nvGrpSpPr>
          <p:grpSpPr bwMode="auto">
            <a:xfrm>
              <a:off x="144" y="0"/>
              <a:ext cx="2160" cy="1092"/>
              <a:chOff x="0" y="0"/>
              <a:chExt cx="2160" cy="1092"/>
            </a:xfrm>
          </p:grpSpPr>
          <p:grpSp>
            <p:nvGrpSpPr>
              <p:cNvPr id="10" name="Group 8"/>
              <p:cNvGrpSpPr>
                <a:grpSpLocks/>
              </p:cNvGrpSpPr>
              <p:nvPr/>
            </p:nvGrpSpPr>
            <p:grpSpPr bwMode="auto">
              <a:xfrm>
                <a:off x="69" y="0"/>
                <a:ext cx="795" cy="227"/>
                <a:chOff x="0" y="0"/>
                <a:chExt cx="795" cy="227"/>
              </a:xfrm>
            </p:grpSpPr>
            <p:sp>
              <p:nvSpPr>
                <p:cNvPr id="20" name="Rectangle 9"/>
                <p:cNvSpPr>
                  <a:spLocks noChangeArrowheads="1"/>
                </p:cNvSpPr>
                <p:nvPr/>
              </p:nvSpPr>
              <p:spPr bwMode="auto">
                <a:xfrm>
                  <a:off x="0" y="0"/>
                  <a:ext cx="58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en-US" altLang="zh-CN" sz="2400">
                      <a:latin typeface="Times New Roman" pitchFamily="18" charset="0"/>
                    </a:rPr>
                    <a:t>data</a:t>
                  </a:r>
                </a:p>
              </p:txBody>
            </p:sp>
            <p:sp>
              <p:nvSpPr>
                <p:cNvPr id="21" name="Line 10"/>
                <p:cNvSpPr>
                  <a:spLocks noChangeShapeType="1"/>
                </p:cNvSpPr>
                <p:nvPr/>
              </p:nvSpPr>
              <p:spPr bwMode="auto">
                <a:xfrm>
                  <a:off x="432"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1"/>
                <p:cNvSpPr>
                  <a:spLocks noChangeShapeType="1"/>
                </p:cNvSpPr>
                <p:nvPr/>
              </p:nvSpPr>
              <p:spPr bwMode="auto">
                <a:xfrm>
                  <a:off x="507" y="114"/>
                  <a:ext cx="2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 name="Group 12"/>
              <p:cNvGrpSpPr>
                <a:grpSpLocks/>
              </p:cNvGrpSpPr>
              <p:nvPr/>
            </p:nvGrpSpPr>
            <p:grpSpPr bwMode="auto">
              <a:xfrm>
                <a:off x="1323" y="0"/>
                <a:ext cx="837" cy="773"/>
                <a:chOff x="0" y="0"/>
                <a:chExt cx="837" cy="773"/>
              </a:xfrm>
            </p:grpSpPr>
            <p:sp>
              <p:nvSpPr>
                <p:cNvPr id="13" name="Rectangle 13"/>
                <p:cNvSpPr>
                  <a:spLocks noChangeArrowheads="1"/>
                </p:cNvSpPr>
                <p:nvPr/>
              </p:nvSpPr>
              <p:spPr bwMode="auto">
                <a:xfrm>
                  <a:off x="0" y="501"/>
                  <a:ext cx="74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000" b="1">
                      <a:latin typeface="Times New Roman" pitchFamily="18" charset="0"/>
                    </a:rPr>
                    <a:t>指针结点</a:t>
                  </a:r>
                </a:p>
              </p:txBody>
            </p:sp>
            <p:grpSp>
              <p:nvGrpSpPr>
                <p:cNvPr id="14" name="Group 14"/>
                <p:cNvGrpSpPr>
                  <a:grpSpLocks/>
                </p:cNvGrpSpPr>
                <p:nvPr/>
              </p:nvGrpSpPr>
              <p:grpSpPr bwMode="auto">
                <a:xfrm>
                  <a:off x="69" y="0"/>
                  <a:ext cx="768" cy="227"/>
                  <a:chOff x="0" y="0"/>
                  <a:chExt cx="768" cy="227"/>
                </a:xfrm>
              </p:grpSpPr>
              <p:sp>
                <p:nvSpPr>
                  <p:cNvPr id="18" name="Rectangle 15"/>
                  <p:cNvSpPr>
                    <a:spLocks noChangeArrowheads="1"/>
                  </p:cNvSpPr>
                  <p:nvPr/>
                </p:nvSpPr>
                <p:spPr bwMode="auto">
                  <a:xfrm>
                    <a:off x="0" y="0"/>
                    <a:ext cx="58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en-US" altLang="zh-CN" sz="2400">
                        <a:latin typeface="Times New Roman" pitchFamily="18" charset="0"/>
                      </a:rPr>
                      <a:t>front</a:t>
                    </a:r>
                  </a:p>
                </p:txBody>
              </p:sp>
              <p:sp>
                <p:nvSpPr>
                  <p:cNvPr id="19" name="Line 16"/>
                  <p:cNvSpPr>
                    <a:spLocks noChangeShapeType="1"/>
                  </p:cNvSpPr>
                  <p:nvPr/>
                </p:nvSpPr>
                <p:spPr bwMode="auto">
                  <a:xfrm>
                    <a:off x="528" y="123"/>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5" name="Group 17"/>
                <p:cNvGrpSpPr>
                  <a:grpSpLocks/>
                </p:cNvGrpSpPr>
                <p:nvPr/>
              </p:nvGrpSpPr>
              <p:grpSpPr bwMode="auto">
                <a:xfrm>
                  <a:off x="69" y="235"/>
                  <a:ext cx="768" cy="227"/>
                  <a:chOff x="0" y="0"/>
                  <a:chExt cx="768" cy="227"/>
                </a:xfrm>
              </p:grpSpPr>
              <p:sp>
                <p:nvSpPr>
                  <p:cNvPr id="16" name="Rectangle 18"/>
                  <p:cNvSpPr>
                    <a:spLocks noChangeArrowheads="1"/>
                  </p:cNvSpPr>
                  <p:nvPr/>
                </p:nvSpPr>
                <p:spPr bwMode="auto">
                  <a:xfrm>
                    <a:off x="0" y="0"/>
                    <a:ext cx="58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rPr>
                      <a:t> </a:t>
                    </a:r>
                    <a:r>
                      <a:rPr lang="en-US" altLang="zh-CN" sz="2400">
                        <a:latin typeface="Times New Roman" pitchFamily="18" charset="0"/>
                      </a:rPr>
                      <a:t>rear</a:t>
                    </a:r>
                  </a:p>
                </p:txBody>
              </p:sp>
              <p:sp>
                <p:nvSpPr>
                  <p:cNvPr id="17" name="Line 19"/>
                  <p:cNvSpPr>
                    <a:spLocks noChangeShapeType="1"/>
                  </p:cNvSpPr>
                  <p:nvPr/>
                </p:nvSpPr>
                <p:spPr bwMode="auto">
                  <a:xfrm>
                    <a:off x="528" y="123"/>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2" name="Rectangle 20"/>
              <p:cNvSpPr>
                <a:spLocks noChangeArrowheads="1"/>
              </p:cNvSpPr>
              <p:nvPr/>
            </p:nvSpPr>
            <p:spPr bwMode="auto">
              <a:xfrm>
                <a:off x="0" y="864"/>
                <a:ext cx="2064"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buFont typeface="Arial" pitchFamily="34" charset="0"/>
                  <a:buNone/>
                </a:pPr>
                <a:r>
                  <a:rPr lang="zh-CN" altLang="en-US" sz="2000" b="1" dirty="0">
                    <a:latin typeface="楷体_GB2312" pitchFamily="49" charset="-122"/>
                    <a:ea typeface="楷体_GB2312" pitchFamily="49" charset="-122"/>
                  </a:rPr>
                  <a:t>链式队列结点示意图</a:t>
                </a:r>
              </a:p>
            </p:txBody>
          </p:sp>
        </p:grpSp>
      </p:grpSp>
      <p:sp>
        <p:nvSpPr>
          <p:cNvPr id="23" name="矩形 22"/>
          <p:cNvSpPr/>
          <p:nvPr/>
        </p:nvSpPr>
        <p:spPr>
          <a:xfrm>
            <a:off x="2646133" y="4881798"/>
            <a:ext cx="2756646" cy="1175706"/>
          </a:xfrm>
          <a:prstGeom prst="rect">
            <a:avLst/>
          </a:prstGeom>
          <a:ln>
            <a:solidFill>
              <a:srgbClr val="C00000"/>
            </a:solidFill>
          </a:ln>
        </p:spPr>
        <p:txBody>
          <a:bodyPr wrap="square">
            <a:spAutoFit/>
          </a:bodyPr>
          <a:lstStyle/>
          <a:p>
            <a:pPr>
              <a:lnSpc>
                <a:spcPct val="110000"/>
              </a:lnSpc>
            </a:pPr>
            <a:r>
              <a:rPr lang="zh-CN" altLang="en-US" sz="1600" b="1" dirty="0"/>
              <a:t>指针结点类型定义：</a:t>
            </a:r>
            <a:endParaRPr lang="zh-CN" altLang="en-US" sz="1600" b="1" dirty="0">
              <a:ea typeface="楷体_GB2312" pitchFamily="49" charset="-122"/>
            </a:endParaRPr>
          </a:p>
          <a:p>
            <a:pPr>
              <a:lnSpc>
                <a:spcPct val="110000"/>
              </a:lnSpc>
            </a:pPr>
            <a:r>
              <a:rPr lang="en-US" altLang="zh-CN" sz="1600" b="1" dirty="0" err="1">
                <a:ea typeface="楷体_GB2312" pitchFamily="49" charset="-122"/>
              </a:rPr>
              <a:t>typedef</a:t>
            </a:r>
            <a:r>
              <a:rPr lang="en-US" altLang="zh-CN" sz="1600" b="1" dirty="0">
                <a:ea typeface="楷体_GB2312" pitchFamily="49" charset="-122"/>
              </a:rPr>
              <a:t> </a:t>
            </a:r>
            <a:r>
              <a:rPr lang="en-US" altLang="zh-CN" sz="1600" b="1" dirty="0" err="1">
                <a:ea typeface="楷体_GB2312" pitchFamily="49" charset="-122"/>
              </a:rPr>
              <a:t>struct</a:t>
            </a:r>
            <a:r>
              <a:rPr lang="en-US" altLang="zh-CN" sz="1600" b="1" dirty="0">
                <a:ea typeface="楷体_GB2312" pitchFamily="49" charset="-122"/>
              </a:rPr>
              <a:t> </a:t>
            </a:r>
            <a:r>
              <a:rPr lang="en-US" altLang="zh-CN" sz="1600" b="1" dirty="0" err="1">
                <a:ea typeface="楷体_GB2312" pitchFamily="49" charset="-122"/>
              </a:rPr>
              <a:t>link_queue</a:t>
            </a:r>
            <a:endParaRPr lang="en-US" altLang="zh-CN" sz="1600" b="1" dirty="0">
              <a:ea typeface="楷体_GB2312" pitchFamily="49" charset="-122"/>
            </a:endParaRPr>
          </a:p>
          <a:p>
            <a:pPr marL="355600" lvl="1">
              <a:lnSpc>
                <a:spcPct val="110000"/>
              </a:lnSpc>
            </a:pPr>
            <a:r>
              <a:rPr lang="en-US" altLang="zh-CN" sz="1600" b="1" dirty="0">
                <a:ea typeface="楷体_GB2312" pitchFamily="49" charset="-122"/>
              </a:rPr>
              <a:t>{   </a:t>
            </a:r>
            <a:r>
              <a:rPr lang="en-US" altLang="zh-CN" sz="1600" b="1" dirty="0" err="1">
                <a:ea typeface="楷体_GB2312" pitchFamily="49" charset="-122"/>
              </a:rPr>
              <a:t>QNode</a:t>
            </a:r>
            <a:r>
              <a:rPr lang="en-US" altLang="zh-CN" sz="1600" b="1" dirty="0">
                <a:ea typeface="楷体_GB2312" pitchFamily="49" charset="-122"/>
              </a:rPr>
              <a:t>  *front ,  *rear ;</a:t>
            </a:r>
          </a:p>
          <a:p>
            <a:pPr marL="355600" lvl="1">
              <a:lnSpc>
                <a:spcPct val="110000"/>
              </a:lnSpc>
            </a:pPr>
            <a:r>
              <a:rPr lang="en-US" altLang="zh-CN" sz="1600" b="1" dirty="0">
                <a:ea typeface="楷体_GB2312" pitchFamily="49" charset="-122"/>
              </a:rPr>
              <a:t>} </a:t>
            </a:r>
            <a:r>
              <a:rPr lang="en-US" altLang="zh-CN" sz="1600" b="1" dirty="0" err="1">
                <a:ea typeface="楷体_GB2312" pitchFamily="49" charset="-122"/>
              </a:rPr>
              <a:t>Link_Queue</a:t>
            </a:r>
            <a:r>
              <a:rPr lang="en-US" altLang="zh-CN" sz="1600" b="1" dirty="0">
                <a:ea typeface="楷体_GB2312" pitchFamily="49" charset="-122"/>
              </a:rPr>
              <a:t> ;</a:t>
            </a:r>
          </a:p>
        </p:txBody>
      </p:sp>
      <p:sp>
        <p:nvSpPr>
          <p:cNvPr id="24" name="灯片编号占位符 23"/>
          <p:cNvSpPr>
            <a:spLocks noGrp="1"/>
          </p:cNvSpPr>
          <p:nvPr>
            <p:ph type="sldNum" sz="quarter" idx="12"/>
          </p:nvPr>
        </p:nvSpPr>
        <p:spPr/>
        <p:txBody>
          <a:bodyPr/>
          <a:lstStyle/>
          <a:p>
            <a:fld id="{36FD9405-CE62-418F-9683-85B6A1C55A4B}" type="slidenum">
              <a:rPr lang="zh-CN" altLang="en-US" smtClean="0"/>
              <a:pPr/>
              <a:t>32</a:t>
            </a:fld>
            <a:endParaRPr lang="zh-CN" altLang="en-US" dirty="0"/>
          </a:p>
        </p:txBody>
      </p:sp>
    </p:spTree>
    <p:extLst>
      <p:ext uri="{BB962C8B-B14F-4D97-AF65-F5344CB8AC3E}">
        <p14:creationId xmlns:p14="http://schemas.microsoft.com/office/powerpoint/2010/main" val="825629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10000"/>
              </a:lnSpc>
            </a:pPr>
            <a:r>
              <a:rPr lang="en-US" altLang="zh-CN" dirty="0">
                <a:latin typeface="Microsoft YaHei" charset="0"/>
                <a:ea typeface="Microsoft YaHei" charset="0"/>
                <a:cs typeface="Microsoft YaHei" charset="0"/>
              </a:rPr>
              <a:t>Linked queue and its operations</a:t>
            </a:r>
            <a:endParaRPr lang="zh-CN" altLang="en-US" dirty="0">
              <a:latin typeface="Microsoft YaHei" charset="0"/>
              <a:ea typeface="Microsoft YaHei" charset="0"/>
              <a:cs typeface="Microsoft YaHei" charset="0"/>
            </a:endParaRPr>
          </a:p>
        </p:txBody>
      </p:sp>
      <p:sp>
        <p:nvSpPr>
          <p:cNvPr id="3" name="内容占位符 2"/>
          <p:cNvSpPr>
            <a:spLocks noGrp="1"/>
          </p:cNvSpPr>
          <p:nvPr>
            <p:ph idx="1"/>
          </p:nvPr>
        </p:nvSpPr>
        <p:spPr/>
        <p:txBody>
          <a:bodyPr>
            <a:normAutofit/>
          </a:bodyPr>
          <a:lstStyle/>
          <a:p>
            <a:pPr>
              <a:lnSpc>
                <a:spcPct val="150000"/>
              </a:lnSpc>
            </a:pPr>
            <a:r>
              <a:rPr lang="zh-CN" altLang="en-US" sz="2000" dirty="0">
                <a:latin typeface="宋体" pitchFamily="2" charset="-122"/>
              </a:rPr>
              <a:t>链队的操作实际上是单链表的操作，只不过是删除在表头进行，插入在表尾进行。插入、删除时分别修改不同的指针。链队运算及指针变化如图所示。</a:t>
            </a:r>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4"/>
          <p:cNvGrpSpPr>
            <a:grpSpLocks/>
          </p:cNvGrpSpPr>
          <p:nvPr/>
        </p:nvGrpSpPr>
        <p:grpSpPr bwMode="auto">
          <a:xfrm>
            <a:off x="1199638" y="2697723"/>
            <a:ext cx="2154237" cy="1157288"/>
            <a:chOff x="0" y="0"/>
            <a:chExt cx="1357" cy="729"/>
          </a:xfrm>
        </p:grpSpPr>
        <p:sp>
          <p:nvSpPr>
            <p:cNvPr id="7" name="Rectangle 5"/>
            <p:cNvSpPr>
              <a:spLocks noChangeArrowheads="1"/>
            </p:cNvSpPr>
            <p:nvPr/>
          </p:nvSpPr>
          <p:spPr bwMode="auto">
            <a:xfrm>
              <a:off x="336" y="480"/>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en-US" altLang="zh-CN" sz="2000" b="1" dirty="0">
                  <a:latin typeface="Times New Roman" pitchFamily="18" charset="0"/>
                </a:rPr>
                <a:t>(a) </a:t>
              </a:r>
              <a:r>
                <a:rPr lang="zh-CN" altLang="en-US" sz="2000" b="1" dirty="0">
                  <a:latin typeface="Times New Roman" pitchFamily="18" charset="0"/>
                </a:rPr>
                <a:t>空队列</a:t>
              </a:r>
            </a:p>
          </p:txBody>
        </p:sp>
        <p:grpSp>
          <p:nvGrpSpPr>
            <p:cNvPr id="8" name="Group 6"/>
            <p:cNvGrpSpPr>
              <a:grpSpLocks/>
            </p:cNvGrpSpPr>
            <p:nvPr/>
          </p:nvGrpSpPr>
          <p:grpSpPr bwMode="auto">
            <a:xfrm>
              <a:off x="0" y="0"/>
              <a:ext cx="771" cy="408"/>
              <a:chOff x="0" y="0"/>
              <a:chExt cx="768" cy="453"/>
            </a:xfrm>
          </p:grpSpPr>
          <p:grpSp>
            <p:nvGrpSpPr>
              <p:cNvPr id="12" name="Group 7"/>
              <p:cNvGrpSpPr>
                <a:grpSpLocks/>
              </p:cNvGrpSpPr>
              <p:nvPr/>
            </p:nvGrpSpPr>
            <p:grpSpPr bwMode="auto">
              <a:xfrm>
                <a:off x="0" y="0"/>
                <a:ext cx="768" cy="227"/>
                <a:chOff x="0" y="0"/>
                <a:chExt cx="768" cy="227"/>
              </a:xfrm>
            </p:grpSpPr>
            <p:sp>
              <p:nvSpPr>
                <p:cNvPr id="16" name="Rectangle 8"/>
                <p:cNvSpPr>
                  <a:spLocks noChangeArrowheads="1"/>
                </p:cNvSpPr>
                <p:nvPr/>
              </p:nvSpPr>
              <p:spPr bwMode="auto">
                <a:xfrm>
                  <a:off x="0" y="0"/>
                  <a:ext cx="58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en-US" altLang="zh-CN" sz="2400">
                      <a:latin typeface="Times New Roman" pitchFamily="18" charset="0"/>
                    </a:rPr>
                    <a:t>front</a:t>
                  </a:r>
                </a:p>
              </p:txBody>
            </p:sp>
            <p:sp>
              <p:nvSpPr>
                <p:cNvPr id="17" name="Line 9"/>
                <p:cNvSpPr>
                  <a:spLocks noChangeShapeType="1"/>
                </p:cNvSpPr>
                <p:nvPr/>
              </p:nvSpPr>
              <p:spPr bwMode="auto">
                <a:xfrm>
                  <a:off x="528" y="123"/>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0"/>
              <p:cNvGrpSpPr>
                <a:grpSpLocks/>
              </p:cNvGrpSpPr>
              <p:nvPr/>
            </p:nvGrpSpPr>
            <p:grpSpPr bwMode="auto">
              <a:xfrm>
                <a:off x="0" y="226"/>
                <a:ext cx="768" cy="227"/>
                <a:chOff x="0" y="0"/>
                <a:chExt cx="768" cy="227"/>
              </a:xfrm>
            </p:grpSpPr>
            <p:sp>
              <p:nvSpPr>
                <p:cNvPr id="14" name="Rectangle 11"/>
                <p:cNvSpPr>
                  <a:spLocks noChangeArrowheads="1"/>
                </p:cNvSpPr>
                <p:nvPr/>
              </p:nvSpPr>
              <p:spPr bwMode="auto">
                <a:xfrm>
                  <a:off x="0" y="0"/>
                  <a:ext cx="58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rPr>
                    <a:t> </a:t>
                  </a:r>
                  <a:r>
                    <a:rPr lang="en-US" altLang="zh-CN" sz="2400">
                      <a:latin typeface="Times New Roman" pitchFamily="18" charset="0"/>
                    </a:rPr>
                    <a:t>rear</a:t>
                  </a:r>
                </a:p>
              </p:txBody>
            </p:sp>
            <p:sp>
              <p:nvSpPr>
                <p:cNvPr id="15" name="Line 12"/>
                <p:cNvSpPr>
                  <a:spLocks noChangeShapeType="1"/>
                </p:cNvSpPr>
                <p:nvPr/>
              </p:nvSpPr>
              <p:spPr bwMode="auto">
                <a:xfrm>
                  <a:off x="528" y="123"/>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9" name="Group 13"/>
            <p:cNvGrpSpPr>
              <a:grpSpLocks/>
            </p:cNvGrpSpPr>
            <p:nvPr/>
          </p:nvGrpSpPr>
          <p:grpSpPr bwMode="auto">
            <a:xfrm>
              <a:off x="768" y="67"/>
              <a:ext cx="589" cy="317"/>
              <a:chOff x="0" y="0"/>
              <a:chExt cx="589" cy="317"/>
            </a:xfrm>
          </p:grpSpPr>
          <p:sp>
            <p:nvSpPr>
              <p:cNvPr id="10" name="Rectangle 14"/>
              <p:cNvSpPr>
                <a:spLocks noChangeArrowheads="1"/>
              </p:cNvSpPr>
              <p:nvPr/>
            </p:nvSpPr>
            <p:spPr bwMode="auto">
              <a:xfrm>
                <a:off x="0" y="0"/>
                <a:ext cx="589" cy="3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buFont typeface="Arial" pitchFamily="34" charset="0"/>
                  <a:buNone/>
                </a:pPr>
                <a:r>
                  <a:rPr lang="zh-CN" altLang="en-US" sz="2400">
                    <a:latin typeface="Times New Roman" pitchFamily="18" charset="0"/>
                    <a:ea typeface="Arial Unicode MS" pitchFamily="34" charset="-122"/>
                    <a:cs typeface="Arial Unicode MS" pitchFamily="34" charset="-122"/>
                  </a:rPr>
                  <a:t>∧</a:t>
                </a:r>
                <a:endParaRPr lang="zh-CN" altLang="en-US" sz="2400">
                  <a:latin typeface="Times New Roman" pitchFamily="18" charset="0"/>
                </a:endParaRPr>
              </a:p>
            </p:txBody>
          </p:sp>
          <p:sp>
            <p:nvSpPr>
              <p:cNvPr id="11" name="Line 15"/>
              <p:cNvSpPr>
                <a:spLocks noChangeShapeType="1"/>
              </p:cNvSpPr>
              <p:nvPr/>
            </p:nvSpPr>
            <p:spPr bwMode="auto">
              <a:xfrm>
                <a:off x="318" y="0"/>
                <a:ext cx="0"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18" name="Group 16"/>
          <p:cNvGrpSpPr>
            <a:grpSpLocks/>
          </p:cNvGrpSpPr>
          <p:nvPr/>
        </p:nvGrpSpPr>
        <p:grpSpPr bwMode="auto">
          <a:xfrm>
            <a:off x="678984" y="4300537"/>
            <a:ext cx="3168650" cy="1081088"/>
            <a:chOff x="0" y="0"/>
            <a:chExt cx="1996" cy="681"/>
          </a:xfrm>
        </p:grpSpPr>
        <p:sp>
          <p:nvSpPr>
            <p:cNvPr id="19" name="Rectangle 17"/>
            <p:cNvSpPr>
              <a:spLocks noChangeArrowheads="1"/>
            </p:cNvSpPr>
            <p:nvPr/>
          </p:nvSpPr>
          <p:spPr bwMode="auto">
            <a:xfrm>
              <a:off x="672" y="432"/>
              <a:ext cx="7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en-US" altLang="zh-CN" sz="2000" b="1">
                  <a:latin typeface="Times New Roman" pitchFamily="18" charset="0"/>
                </a:rPr>
                <a:t>(b)   x</a:t>
              </a:r>
              <a:r>
                <a:rPr lang="zh-CN" altLang="en-US" sz="2000" b="1">
                  <a:latin typeface="Times New Roman" pitchFamily="18" charset="0"/>
                </a:rPr>
                <a:t>入队</a:t>
              </a:r>
            </a:p>
          </p:txBody>
        </p:sp>
        <p:grpSp>
          <p:nvGrpSpPr>
            <p:cNvPr id="20" name="Group 18"/>
            <p:cNvGrpSpPr>
              <a:grpSpLocks/>
            </p:cNvGrpSpPr>
            <p:nvPr/>
          </p:nvGrpSpPr>
          <p:grpSpPr bwMode="auto">
            <a:xfrm>
              <a:off x="0" y="0"/>
              <a:ext cx="1996" cy="408"/>
              <a:chOff x="0" y="0"/>
              <a:chExt cx="1996" cy="408"/>
            </a:xfrm>
          </p:grpSpPr>
          <p:grpSp>
            <p:nvGrpSpPr>
              <p:cNvPr id="21" name="Group 19"/>
              <p:cNvGrpSpPr>
                <a:grpSpLocks/>
              </p:cNvGrpSpPr>
              <p:nvPr/>
            </p:nvGrpSpPr>
            <p:grpSpPr bwMode="auto">
              <a:xfrm>
                <a:off x="1421" y="14"/>
                <a:ext cx="575" cy="231"/>
                <a:chOff x="0" y="0"/>
                <a:chExt cx="575" cy="231"/>
              </a:xfrm>
            </p:grpSpPr>
            <p:sp>
              <p:nvSpPr>
                <p:cNvPr id="34" name="Rectangle 20"/>
                <p:cNvSpPr>
                  <a:spLocks noChangeArrowheads="1"/>
                </p:cNvSpPr>
                <p:nvPr/>
              </p:nvSpPr>
              <p:spPr bwMode="auto">
                <a:xfrm>
                  <a:off x="0" y="4"/>
                  <a:ext cx="575"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rPr>
                    <a:t>  </a:t>
                  </a:r>
                  <a:r>
                    <a:rPr lang="en-US" altLang="zh-CN" sz="2400">
                      <a:latin typeface="Times New Roman" pitchFamily="18" charset="0"/>
                    </a:rPr>
                    <a:t>x  </a:t>
                  </a:r>
                  <a:r>
                    <a:rPr lang="en-US" altLang="zh-CN" sz="2400">
                      <a:latin typeface="Times New Roman" pitchFamily="18" charset="0"/>
                      <a:ea typeface="Arial Unicode MS" pitchFamily="34" charset="-122"/>
                      <a:cs typeface="Arial Unicode MS" pitchFamily="34" charset="-122"/>
                    </a:rPr>
                    <a:t>∧</a:t>
                  </a:r>
                </a:p>
              </p:txBody>
            </p:sp>
            <p:sp>
              <p:nvSpPr>
                <p:cNvPr id="35" name="Line 21"/>
                <p:cNvSpPr>
                  <a:spLocks noChangeShapeType="1"/>
                </p:cNvSpPr>
                <p:nvPr/>
              </p:nvSpPr>
              <p:spPr bwMode="auto">
                <a:xfrm>
                  <a:off x="333"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2" name="Group 22"/>
              <p:cNvGrpSpPr>
                <a:grpSpLocks/>
              </p:cNvGrpSpPr>
              <p:nvPr/>
            </p:nvGrpSpPr>
            <p:grpSpPr bwMode="auto">
              <a:xfrm>
                <a:off x="768" y="9"/>
                <a:ext cx="645" cy="227"/>
                <a:chOff x="0" y="0"/>
                <a:chExt cx="645" cy="227"/>
              </a:xfrm>
            </p:grpSpPr>
            <p:grpSp>
              <p:nvGrpSpPr>
                <p:cNvPr id="30" name="Group 23"/>
                <p:cNvGrpSpPr>
                  <a:grpSpLocks/>
                </p:cNvGrpSpPr>
                <p:nvPr/>
              </p:nvGrpSpPr>
              <p:grpSpPr bwMode="auto">
                <a:xfrm>
                  <a:off x="0" y="0"/>
                  <a:ext cx="499" cy="227"/>
                  <a:chOff x="0" y="0"/>
                  <a:chExt cx="499" cy="227"/>
                </a:xfrm>
              </p:grpSpPr>
              <p:sp>
                <p:nvSpPr>
                  <p:cNvPr id="32" name="Rectangle 24"/>
                  <p:cNvSpPr>
                    <a:spLocks noChangeArrowheads="1"/>
                  </p:cNvSpPr>
                  <p:nvPr/>
                </p:nvSpPr>
                <p:spPr bwMode="auto">
                  <a:xfrm>
                    <a:off x="0" y="0"/>
                    <a:ext cx="49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buFont typeface="Arial" pitchFamily="34" charset="0"/>
                      <a:buNone/>
                    </a:pPr>
                    <a:endParaRPr lang="zh-CN" altLang="en-US" sz="2400">
                      <a:latin typeface="Times New Roman" pitchFamily="18" charset="0"/>
                    </a:endParaRPr>
                  </a:p>
                </p:txBody>
              </p:sp>
              <p:sp>
                <p:nvSpPr>
                  <p:cNvPr id="33" name="Line 25"/>
                  <p:cNvSpPr>
                    <a:spLocks noChangeShapeType="1"/>
                  </p:cNvSpPr>
                  <p:nvPr/>
                </p:nvSpPr>
                <p:spPr bwMode="auto">
                  <a:xfrm>
                    <a:off x="318"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1" name="Line 26"/>
                <p:cNvSpPr>
                  <a:spLocks noChangeShapeType="1"/>
                </p:cNvSpPr>
                <p:nvPr/>
              </p:nvSpPr>
              <p:spPr bwMode="auto">
                <a:xfrm>
                  <a:off x="405" y="114"/>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3" name="Group 27"/>
              <p:cNvGrpSpPr>
                <a:grpSpLocks/>
              </p:cNvGrpSpPr>
              <p:nvPr/>
            </p:nvGrpSpPr>
            <p:grpSpPr bwMode="auto">
              <a:xfrm>
                <a:off x="0" y="0"/>
                <a:ext cx="771" cy="204"/>
                <a:chOff x="0" y="0"/>
                <a:chExt cx="768" cy="227"/>
              </a:xfrm>
            </p:grpSpPr>
            <p:sp>
              <p:nvSpPr>
                <p:cNvPr id="28" name="Rectangle 28"/>
                <p:cNvSpPr>
                  <a:spLocks noChangeArrowheads="1"/>
                </p:cNvSpPr>
                <p:nvPr/>
              </p:nvSpPr>
              <p:spPr bwMode="auto">
                <a:xfrm>
                  <a:off x="0" y="0"/>
                  <a:ext cx="58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en-US" altLang="zh-CN" sz="2400">
                      <a:latin typeface="Times New Roman" pitchFamily="18" charset="0"/>
                    </a:rPr>
                    <a:t>front</a:t>
                  </a:r>
                </a:p>
              </p:txBody>
            </p:sp>
            <p:sp>
              <p:nvSpPr>
                <p:cNvPr id="29" name="Line 29"/>
                <p:cNvSpPr>
                  <a:spLocks noChangeShapeType="1"/>
                </p:cNvSpPr>
                <p:nvPr/>
              </p:nvSpPr>
              <p:spPr bwMode="auto">
                <a:xfrm>
                  <a:off x="528" y="123"/>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30"/>
              <p:cNvGrpSpPr>
                <a:grpSpLocks/>
              </p:cNvGrpSpPr>
              <p:nvPr/>
            </p:nvGrpSpPr>
            <p:grpSpPr bwMode="auto">
              <a:xfrm>
                <a:off x="0" y="204"/>
                <a:ext cx="1544" cy="204"/>
                <a:chOff x="0" y="0"/>
                <a:chExt cx="1544" cy="204"/>
              </a:xfrm>
            </p:grpSpPr>
            <p:sp>
              <p:nvSpPr>
                <p:cNvPr id="25" name="Rectangle 31"/>
                <p:cNvSpPr>
                  <a:spLocks noChangeArrowheads="1"/>
                </p:cNvSpPr>
                <p:nvPr/>
              </p:nvSpPr>
              <p:spPr bwMode="auto">
                <a:xfrm>
                  <a:off x="0" y="0"/>
                  <a:ext cx="591"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rPr>
                    <a:t> </a:t>
                  </a:r>
                  <a:r>
                    <a:rPr lang="en-US" altLang="zh-CN" sz="2400">
                      <a:latin typeface="Times New Roman" pitchFamily="18" charset="0"/>
                    </a:rPr>
                    <a:t>rear</a:t>
                  </a:r>
                </a:p>
              </p:txBody>
            </p:sp>
            <p:sp>
              <p:nvSpPr>
                <p:cNvPr id="26" name="Line 32"/>
                <p:cNvSpPr>
                  <a:spLocks noChangeShapeType="1"/>
                </p:cNvSpPr>
                <p:nvPr/>
              </p:nvSpPr>
              <p:spPr bwMode="auto">
                <a:xfrm>
                  <a:off x="519" y="159"/>
                  <a:ext cx="102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33"/>
                <p:cNvSpPr>
                  <a:spLocks noChangeShapeType="1"/>
                </p:cNvSpPr>
                <p:nvPr/>
              </p:nvSpPr>
              <p:spPr bwMode="auto">
                <a:xfrm flipV="1">
                  <a:off x="1544" y="45"/>
                  <a:ext cx="0" cy="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grpSp>
        <p:nvGrpSpPr>
          <p:cNvPr id="36" name="Group 34"/>
          <p:cNvGrpSpPr>
            <a:grpSpLocks/>
          </p:cNvGrpSpPr>
          <p:nvPr/>
        </p:nvGrpSpPr>
        <p:grpSpPr bwMode="auto">
          <a:xfrm>
            <a:off x="4359369" y="2697723"/>
            <a:ext cx="4167187" cy="1149350"/>
            <a:chOff x="0" y="0"/>
            <a:chExt cx="2625" cy="724"/>
          </a:xfrm>
        </p:grpSpPr>
        <p:sp>
          <p:nvSpPr>
            <p:cNvPr id="37" name="Rectangle 35"/>
            <p:cNvSpPr>
              <a:spLocks noChangeArrowheads="1"/>
            </p:cNvSpPr>
            <p:nvPr/>
          </p:nvSpPr>
          <p:spPr bwMode="auto">
            <a:xfrm>
              <a:off x="817" y="475"/>
              <a:ext cx="86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000" b="1" dirty="0">
                  <a:latin typeface="Times New Roman" pitchFamily="18" charset="0"/>
                </a:rPr>
                <a:t>    </a:t>
              </a:r>
              <a:r>
                <a:rPr lang="en-US" altLang="zh-CN" sz="2000" b="1" dirty="0">
                  <a:latin typeface="Times New Roman" pitchFamily="18" charset="0"/>
                </a:rPr>
                <a:t>(c)  y</a:t>
              </a:r>
              <a:r>
                <a:rPr lang="zh-CN" altLang="en-US" sz="2000" b="1" dirty="0">
                  <a:latin typeface="Times New Roman" pitchFamily="18" charset="0"/>
                </a:rPr>
                <a:t>再入队</a:t>
              </a:r>
            </a:p>
          </p:txBody>
        </p:sp>
        <p:grpSp>
          <p:nvGrpSpPr>
            <p:cNvPr id="38" name="Group 36"/>
            <p:cNvGrpSpPr>
              <a:grpSpLocks/>
            </p:cNvGrpSpPr>
            <p:nvPr/>
          </p:nvGrpSpPr>
          <p:grpSpPr bwMode="auto">
            <a:xfrm>
              <a:off x="0" y="0"/>
              <a:ext cx="2625" cy="408"/>
              <a:chOff x="0" y="0"/>
              <a:chExt cx="2625" cy="408"/>
            </a:xfrm>
          </p:grpSpPr>
          <p:grpSp>
            <p:nvGrpSpPr>
              <p:cNvPr id="39" name="Group 37"/>
              <p:cNvGrpSpPr>
                <a:grpSpLocks/>
              </p:cNvGrpSpPr>
              <p:nvPr/>
            </p:nvGrpSpPr>
            <p:grpSpPr bwMode="auto">
              <a:xfrm>
                <a:off x="2098" y="18"/>
                <a:ext cx="527" cy="227"/>
                <a:chOff x="0" y="0"/>
                <a:chExt cx="527" cy="227"/>
              </a:xfrm>
            </p:grpSpPr>
            <p:sp>
              <p:nvSpPr>
                <p:cNvPr id="56" name="Rectangle 38"/>
                <p:cNvSpPr>
                  <a:spLocks noChangeArrowheads="1"/>
                </p:cNvSpPr>
                <p:nvPr/>
              </p:nvSpPr>
              <p:spPr bwMode="auto">
                <a:xfrm>
                  <a:off x="0" y="0"/>
                  <a:ext cx="527"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ea typeface="Arial Unicode MS" pitchFamily="34" charset="-122"/>
                      <a:cs typeface="Arial Unicode MS" pitchFamily="34" charset="-122"/>
                    </a:rPr>
                    <a:t> </a:t>
                  </a:r>
                  <a:r>
                    <a:rPr lang="en-US" altLang="zh-CN" sz="2400">
                      <a:latin typeface="Times New Roman" pitchFamily="18" charset="0"/>
                      <a:ea typeface="Arial Unicode MS" pitchFamily="34" charset="-122"/>
                      <a:cs typeface="Arial Unicode MS" pitchFamily="34" charset="-122"/>
                    </a:rPr>
                    <a:t>y   ∧</a:t>
                  </a:r>
                  <a:endParaRPr lang="en-US" altLang="zh-CN" sz="2400">
                    <a:latin typeface="Times New Roman" pitchFamily="18" charset="0"/>
                  </a:endParaRPr>
                </a:p>
              </p:txBody>
            </p:sp>
            <p:sp>
              <p:nvSpPr>
                <p:cNvPr id="57" name="Line 39"/>
                <p:cNvSpPr>
                  <a:spLocks noChangeShapeType="1"/>
                </p:cNvSpPr>
                <p:nvPr/>
              </p:nvSpPr>
              <p:spPr bwMode="auto">
                <a:xfrm>
                  <a:off x="318"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0" name="Group 40"/>
              <p:cNvGrpSpPr>
                <a:grpSpLocks/>
              </p:cNvGrpSpPr>
              <p:nvPr/>
            </p:nvGrpSpPr>
            <p:grpSpPr bwMode="auto">
              <a:xfrm>
                <a:off x="760" y="9"/>
                <a:ext cx="645" cy="227"/>
                <a:chOff x="0" y="0"/>
                <a:chExt cx="645" cy="227"/>
              </a:xfrm>
            </p:grpSpPr>
            <p:grpSp>
              <p:nvGrpSpPr>
                <p:cNvPr id="52" name="Group 41"/>
                <p:cNvGrpSpPr>
                  <a:grpSpLocks/>
                </p:cNvGrpSpPr>
                <p:nvPr/>
              </p:nvGrpSpPr>
              <p:grpSpPr bwMode="auto">
                <a:xfrm>
                  <a:off x="0" y="0"/>
                  <a:ext cx="499" cy="227"/>
                  <a:chOff x="0" y="0"/>
                  <a:chExt cx="499" cy="227"/>
                </a:xfrm>
              </p:grpSpPr>
              <p:sp>
                <p:nvSpPr>
                  <p:cNvPr id="54" name="Rectangle 42"/>
                  <p:cNvSpPr>
                    <a:spLocks noChangeArrowheads="1"/>
                  </p:cNvSpPr>
                  <p:nvPr/>
                </p:nvSpPr>
                <p:spPr bwMode="auto">
                  <a:xfrm>
                    <a:off x="0" y="0"/>
                    <a:ext cx="49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buFont typeface="Arial" pitchFamily="34" charset="0"/>
                      <a:buNone/>
                    </a:pPr>
                    <a:endParaRPr lang="zh-CN" altLang="en-US" sz="2400">
                      <a:latin typeface="Times New Roman" pitchFamily="18" charset="0"/>
                    </a:endParaRPr>
                  </a:p>
                </p:txBody>
              </p:sp>
              <p:sp>
                <p:nvSpPr>
                  <p:cNvPr id="55" name="Line 43"/>
                  <p:cNvSpPr>
                    <a:spLocks noChangeShapeType="1"/>
                  </p:cNvSpPr>
                  <p:nvPr/>
                </p:nvSpPr>
                <p:spPr bwMode="auto">
                  <a:xfrm>
                    <a:off x="318"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3" name="Line 44"/>
                <p:cNvSpPr>
                  <a:spLocks noChangeShapeType="1"/>
                </p:cNvSpPr>
                <p:nvPr/>
              </p:nvSpPr>
              <p:spPr bwMode="auto">
                <a:xfrm>
                  <a:off x="405" y="114"/>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 name="Group 45"/>
              <p:cNvGrpSpPr>
                <a:grpSpLocks/>
              </p:cNvGrpSpPr>
              <p:nvPr/>
            </p:nvGrpSpPr>
            <p:grpSpPr bwMode="auto">
              <a:xfrm>
                <a:off x="0" y="0"/>
                <a:ext cx="771" cy="204"/>
                <a:chOff x="0" y="0"/>
                <a:chExt cx="768" cy="227"/>
              </a:xfrm>
            </p:grpSpPr>
            <p:sp>
              <p:nvSpPr>
                <p:cNvPr id="50" name="Rectangle 46"/>
                <p:cNvSpPr>
                  <a:spLocks noChangeArrowheads="1"/>
                </p:cNvSpPr>
                <p:nvPr/>
              </p:nvSpPr>
              <p:spPr bwMode="auto">
                <a:xfrm>
                  <a:off x="0" y="0"/>
                  <a:ext cx="58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en-US" altLang="zh-CN" sz="2400" dirty="0">
                      <a:latin typeface="Times New Roman" pitchFamily="18" charset="0"/>
                    </a:rPr>
                    <a:t>front</a:t>
                  </a:r>
                </a:p>
              </p:txBody>
            </p:sp>
            <p:sp>
              <p:nvSpPr>
                <p:cNvPr id="51" name="Line 47"/>
                <p:cNvSpPr>
                  <a:spLocks noChangeShapeType="1"/>
                </p:cNvSpPr>
                <p:nvPr/>
              </p:nvSpPr>
              <p:spPr bwMode="auto">
                <a:xfrm>
                  <a:off x="528" y="123"/>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2" name="Group 48"/>
              <p:cNvGrpSpPr>
                <a:grpSpLocks/>
              </p:cNvGrpSpPr>
              <p:nvPr/>
            </p:nvGrpSpPr>
            <p:grpSpPr bwMode="auto">
              <a:xfrm>
                <a:off x="0" y="204"/>
                <a:ext cx="2239" cy="204"/>
                <a:chOff x="0" y="0"/>
                <a:chExt cx="2239" cy="204"/>
              </a:xfrm>
            </p:grpSpPr>
            <p:sp>
              <p:nvSpPr>
                <p:cNvPr id="47" name="Rectangle 49"/>
                <p:cNvSpPr>
                  <a:spLocks noChangeArrowheads="1"/>
                </p:cNvSpPr>
                <p:nvPr/>
              </p:nvSpPr>
              <p:spPr bwMode="auto">
                <a:xfrm>
                  <a:off x="0" y="0"/>
                  <a:ext cx="589"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rPr>
                    <a:t> </a:t>
                  </a:r>
                  <a:r>
                    <a:rPr lang="en-US" altLang="zh-CN" sz="2400">
                      <a:latin typeface="Times New Roman" pitchFamily="18" charset="0"/>
                    </a:rPr>
                    <a:t>rear</a:t>
                  </a:r>
                </a:p>
              </p:txBody>
            </p:sp>
            <p:sp>
              <p:nvSpPr>
                <p:cNvPr id="48" name="Line 50"/>
                <p:cNvSpPr>
                  <a:spLocks noChangeShapeType="1"/>
                </p:cNvSpPr>
                <p:nvPr/>
              </p:nvSpPr>
              <p:spPr bwMode="auto">
                <a:xfrm>
                  <a:off x="538" y="157"/>
                  <a:ext cx="17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 name="Line 51"/>
                <p:cNvSpPr>
                  <a:spLocks noChangeShapeType="1"/>
                </p:cNvSpPr>
                <p:nvPr/>
              </p:nvSpPr>
              <p:spPr bwMode="auto">
                <a:xfrm flipV="1">
                  <a:off x="2239" y="43"/>
                  <a:ext cx="0" cy="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3" name="Group 52"/>
              <p:cNvGrpSpPr>
                <a:grpSpLocks/>
              </p:cNvGrpSpPr>
              <p:nvPr/>
            </p:nvGrpSpPr>
            <p:grpSpPr bwMode="auto">
              <a:xfrm>
                <a:off x="1413" y="18"/>
                <a:ext cx="682" cy="231"/>
                <a:chOff x="0" y="0"/>
                <a:chExt cx="682" cy="231"/>
              </a:xfrm>
            </p:grpSpPr>
            <p:sp>
              <p:nvSpPr>
                <p:cNvPr id="44" name="Rectangle 53"/>
                <p:cNvSpPr>
                  <a:spLocks noChangeArrowheads="1"/>
                </p:cNvSpPr>
                <p:nvPr/>
              </p:nvSpPr>
              <p:spPr bwMode="auto">
                <a:xfrm>
                  <a:off x="0" y="0"/>
                  <a:ext cx="49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rPr>
                    <a:t> </a:t>
                  </a:r>
                  <a:r>
                    <a:rPr lang="en-US" altLang="zh-CN" sz="2400">
                      <a:latin typeface="Times New Roman" pitchFamily="18" charset="0"/>
                    </a:rPr>
                    <a:t>x</a:t>
                  </a:r>
                </a:p>
              </p:txBody>
            </p:sp>
            <p:sp>
              <p:nvSpPr>
                <p:cNvPr id="45" name="Line 54"/>
                <p:cNvSpPr>
                  <a:spLocks noChangeShapeType="1"/>
                </p:cNvSpPr>
                <p:nvPr/>
              </p:nvSpPr>
              <p:spPr bwMode="auto">
                <a:xfrm>
                  <a:off x="341" y="4"/>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 name="Line 55"/>
                <p:cNvSpPr>
                  <a:spLocks noChangeShapeType="1"/>
                </p:cNvSpPr>
                <p:nvPr/>
              </p:nvSpPr>
              <p:spPr bwMode="auto">
                <a:xfrm>
                  <a:off x="442" y="117"/>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grpSp>
        <p:nvGrpSpPr>
          <p:cNvPr id="58" name="Group 56"/>
          <p:cNvGrpSpPr>
            <a:grpSpLocks/>
          </p:cNvGrpSpPr>
          <p:nvPr/>
        </p:nvGrpSpPr>
        <p:grpSpPr bwMode="auto">
          <a:xfrm>
            <a:off x="4329253" y="4170923"/>
            <a:ext cx="4200525" cy="1260475"/>
            <a:chOff x="0" y="0"/>
            <a:chExt cx="2646" cy="794"/>
          </a:xfrm>
        </p:grpSpPr>
        <p:sp>
          <p:nvSpPr>
            <p:cNvPr id="59" name="Rectangle 57"/>
            <p:cNvSpPr>
              <a:spLocks noChangeArrowheads="1"/>
            </p:cNvSpPr>
            <p:nvPr/>
          </p:nvSpPr>
          <p:spPr bwMode="auto">
            <a:xfrm>
              <a:off x="998" y="545"/>
              <a:ext cx="86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en-US" altLang="zh-CN" sz="2000" b="1" dirty="0">
                  <a:latin typeface="Times New Roman" pitchFamily="18" charset="0"/>
                </a:rPr>
                <a:t>(d)    x</a:t>
              </a:r>
              <a:r>
                <a:rPr lang="zh-CN" altLang="en-US" sz="2000" b="1" dirty="0">
                  <a:latin typeface="Times New Roman" pitchFamily="18" charset="0"/>
                </a:rPr>
                <a:t>出队</a:t>
              </a:r>
            </a:p>
          </p:txBody>
        </p:sp>
        <p:grpSp>
          <p:nvGrpSpPr>
            <p:cNvPr id="60" name="Group 58"/>
            <p:cNvGrpSpPr>
              <a:grpSpLocks/>
            </p:cNvGrpSpPr>
            <p:nvPr/>
          </p:nvGrpSpPr>
          <p:grpSpPr bwMode="auto">
            <a:xfrm>
              <a:off x="0" y="0"/>
              <a:ext cx="2646" cy="504"/>
              <a:chOff x="0" y="0"/>
              <a:chExt cx="2646" cy="504"/>
            </a:xfrm>
          </p:grpSpPr>
          <p:grpSp>
            <p:nvGrpSpPr>
              <p:cNvPr id="61" name="Group 59"/>
              <p:cNvGrpSpPr>
                <a:grpSpLocks/>
              </p:cNvGrpSpPr>
              <p:nvPr/>
            </p:nvGrpSpPr>
            <p:grpSpPr bwMode="auto">
              <a:xfrm>
                <a:off x="2106" y="114"/>
                <a:ext cx="540" cy="227"/>
                <a:chOff x="0" y="0"/>
                <a:chExt cx="540" cy="227"/>
              </a:xfrm>
            </p:grpSpPr>
            <p:sp>
              <p:nvSpPr>
                <p:cNvPr id="79" name="Rectangle 60"/>
                <p:cNvSpPr>
                  <a:spLocks noChangeArrowheads="1"/>
                </p:cNvSpPr>
                <p:nvPr/>
              </p:nvSpPr>
              <p:spPr bwMode="auto">
                <a:xfrm>
                  <a:off x="0" y="0"/>
                  <a:ext cx="540"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ea typeface="Arial Unicode MS" pitchFamily="34" charset="-122"/>
                      <a:cs typeface="Arial Unicode MS" pitchFamily="34" charset="-122"/>
                    </a:rPr>
                    <a:t> </a:t>
                  </a:r>
                  <a:r>
                    <a:rPr lang="en-US" altLang="zh-CN" sz="2400">
                      <a:latin typeface="Times New Roman" pitchFamily="18" charset="0"/>
                      <a:ea typeface="Arial Unicode MS" pitchFamily="34" charset="-122"/>
                      <a:cs typeface="Arial Unicode MS" pitchFamily="34" charset="-122"/>
                    </a:rPr>
                    <a:t>y   ∧</a:t>
                  </a:r>
                  <a:endParaRPr lang="en-US" altLang="zh-CN" sz="2400">
                    <a:latin typeface="Times New Roman" pitchFamily="18" charset="0"/>
                  </a:endParaRPr>
                </a:p>
              </p:txBody>
            </p:sp>
            <p:sp>
              <p:nvSpPr>
                <p:cNvPr id="80" name="Line 61"/>
                <p:cNvSpPr>
                  <a:spLocks noChangeShapeType="1"/>
                </p:cNvSpPr>
                <p:nvPr/>
              </p:nvSpPr>
              <p:spPr bwMode="auto">
                <a:xfrm>
                  <a:off x="318"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2" name="Group 62"/>
              <p:cNvGrpSpPr>
                <a:grpSpLocks/>
              </p:cNvGrpSpPr>
              <p:nvPr/>
            </p:nvGrpSpPr>
            <p:grpSpPr bwMode="auto">
              <a:xfrm>
                <a:off x="1421" y="114"/>
                <a:ext cx="545" cy="231"/>
                <a:chOff x="0" y="0"/>
                <a:chExt cx="499" cy="231"/>
              </a:xfrm>
            </p:grpSpPr>
            <p:sp>
              <p:nvSpPr>
                <p:cNvPr id="77" name="Rectangle 63"/>
                <p:cNvSpPr>
                  <a:spLocks noChangeArrowheads="1"/>
                </p:cNvSpPr>
                <p:nvPr/>
              </p:nvSpPr>
              <p:spPr bwMode="auto">
                <a:xfrm>
                  <a:off x="0" y="0"/>
                  <a:ext cx="49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rPr>
                    <a:t>  </a:t>
                  </a:r>
                  <a:r>
                    <a:rPr lang="en-US" altLang="zh-CN" sz="2400">
                      <a:latin typeface="Times New Roman" pitchFamily="18" charset="0"/>
                    </a:rPr>
                    <a:t>x</a:t>
                  </a:r>
                </a:p>
              </p:txBody>
            </p:sp>
            <p:sp>
              <p:nvSpPr>
                <p:cNvPr id="78" name="Line 64"/>
                <p:cNvSpPr>
                  <a:spLocks noChangeShapeType="1"/>
                </p:cNvSpPr>
                <p:nvPr/>
              </p:nvSpPr>
              <p:spPr bwMode="auto">
                <a:xfrm>
                  <a:off x="357" y="4"/>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3" name="Group 65"/>
              <p:cNvGrpSpPr>
                <a:grpSpLocks/>
              </p:cNvGrpSpPr>
              <p:nvPr/>
            </p:nvGrpSpPr>
            <p:grpSpPr bwMode="auto">
              <a:xfrm>
                <a:off x="0" y="96"/>
                <a:ext cx="771" cy="204"/>
                <a:chOff x="0" y="0"/>
                <a:chExt cx="768" cy="227"/>
              </a:xfrm>
            </p:grpSpPr>
            <p:sp>
              <p:nvSpPr>
                <p:cNvPr id="75" name="Rectangle 66"/>
                <p:cNvSpPr>
                  <a:spLocks noChangeArrowheads="1"/>
                </p:cNvSpPr>
                <p:nvPr/>
              </p:nvSpPr>
              <p:spPr bwMode="auto">
                <a:xfrm>
                  <a:off x="0" y="0"/>
                  <a:ext cx="58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en-US" altLang="zh-CN" sz="2400">
                      <a:latin typeface="Times New Roman" pitchFamily="18" charset="0"/>
                    </a:rPr>
                    <a:t>front</a:t>
                  </a:r>
                </a:p>
              </p:txBody>
            </p:sp>
            <p:sp>
              <p:nvSpPr>
                <p:cNvPr id="76" name="Line 67"/>
                <p:cNvSpPr>
                  <a:spLocks noChangeShapeType="1"/>
                </p:cNvSpPr>
                <p:nvPr/>
              </p:nvSpPr>
              <p:spPr bwMode="auto">
                <a:xfrm>
                  <a:off x="528" y="123"/>
                  <a:ext cx="24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4" name="Group 68"/>
              <p:cNvGrpSpPr>
                <a:grpSpLocks/>
              </p:cNvGrpSpPr>
              <p:nvPr/>
            </p:nvGrpSpPr>
            <p:grpSpPr bwMode="auto">
              <a:xfrm>
                <a:off x="0" y="300"/>
                <a:ext cx="2228" cy="204"/>
                <a:chOff x="0" y="0"/>
                <a:chExt cx="2228" cy="204"/>
              </a:xfrm>
            </p:grpSpPr>
            <p:sp>
              <p:nvSpPr>
                <p:cNvPr id="72" name="Rectangle 69"/>
                <p:cNvSpPr>
                  <a:spLocks noChangeArrowheads="1"/>
                </p:cNvSpPr>
                <p:nvPr/>
              </p:nvSpPr>
              <p:spPr bwMode="auto">
                <a:xfrm>
                  <a:off x="0" y="0"/>
                  <a:ext cx="589" cy="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Arial" pitchFamily="34" charset="0"/>
                    <a:buNone/>
                  </a:pPr>
                  <a:r>
                    <a:rPr lang="zh-CN" altLang="en-US" sz="2400">
                      <a:latin typeface="Times New Roman" pitchFamily="18" charset="0"/>
                    </a:rPr>
                    <a:t> </a:t>
                  </a:r>
                  <a:r>
                    <a:rPr lang="en-US" altLang="zh-CN" sz="2400">
                      <a:latin typeface="Times New Roman" pitchFamily="18" charset="0"/>
                    </a:rPr>
                    <a:t>rear</a:t>
                  </a:r>
                </a:p>
              </p:txBody>
            </p:sp>
            <p:sp>
              <p:nvSpPr>
                <p:cNvPr id="73" name="Line 70"/>
                <p:cNvSpPr>
                  <a:spLocks noChangeShapeType="1"/>
                </p:cNvSpPr>
                <p:nvPr/>
              </p:nvSpPr>
              <p:spPr bwMode="auto">
                <a:xfrm>
                  <a:off x="528" y="159"/>
                  <a:ext cx="17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Line 71"/>
                <p:cNvSpPr>
                  <a:spLocks noChangeShapeType="1"/>
                </p:cNvSpPr>
                <p:nvPr/>
              </p:nvSpPr>
              <p:spPr bwMode="auto">
                <a:xfrm flipV="1">
                  <a:off x="2221" y="45"/>
                  <a:ext cx="0" cy="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5" name="Group 72"/>
              <p:cNvGrpSpPr>
                <a:grpSpLocks/>
              </p:cNvGrpSpPr>
              <p:nvPr/>
            </p:nvGrpSpPr>
            <p:grpSpPr bwMode="auto">
              <a:xfrm>
                <a:off x="768" y="0"/>
                <a:ext cx="1501" cy="332"/>
                <a:chOff x="0" y="0"/>
                <a:chExt cx="1501" cy="332"/>
              </a:xfrm>
            </p:grpSpPr>
            <p:grpSp>
              <p:nvGrpSpPr>
                <p:cNvPr id="66" name="Group 73"/>
                <p:cNvGrpSpPr>
                  <a:grpSpLocks/>
                </p:cNvGrpSpPr>
                <p:nvPr/>
              </p:nvGrpSpPr>
              <p:grpSpPr bwMode="auto">
                <a:xfrm>
                  <a:off x="0" y="105"/>
                  <a:ext cx="499" cy="227"/>
                  <a:chOff x="0" y="0"/>
                  <a:chExt cx="499" cy="227"/>
                </a:xfrm>
              </p:grpSpPr>
              <p:sp>
                <p:nvSpPr>
                  <p:cNvPr id="70" name="Rectangle 74"/>
                  <p:cNvSpPr>
                    <a:spLocks noChangeArrowheads="1"/>
                  </p:cNvSpPr>
                  <p:nvPr/>
                </p:nvSpPr>
                <p:spPr bwMode="auto">
                  <a:xfrm>
                    <a:off x="0" y="0"/>
                    <a:ext cx="499" cy="2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buFont typeface="Arial" pitchFamily="34" charset="0"/>
                      <a:buNone/>
                    </a:pPr>
                    <a:endParaRPr lang="zh-CN" altLang="en-US" sz="2400">
                      <a:latin typeface="Times New Roman" pitchFamily="18" charset="0"/>
                    </a:endParaRPr>
                  </a:p>
                </p:txBody>
              </p:sp>
              <p:sp>
                <p:nvSpPr>
                  <p:cNvPr id="71" name="Line 75"/>
                  <p:cNvSpPr>
                    <a:spLocks noChangeShapeType="1"/>
                  </p:cNvSpPr>
                  <p:nvPr/>
                </p:nvSpPr>
                <p:spPr bwMode="auto">
                  <a:xfrm>
                    <a:off x="318"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7" name="Line 76"/>
                <p:cNvSpPr>
                  <a:spLocks noChangeShapeType="1"/>
                </p:cNvSpPr>
                <p:nvPr/>
              </p:nvSpPr>
              <p:spPr bwMode="auto">
                <a:xfrm>
                  <a:off x="397" y="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Line 77"/>
                <p:cNvSpPr>
                  <a:spLocks noChangeShapeType="1"/>
                </p:cNvSpPr>
                <p:nvPr/>
              </p:nvSpPr>
              <p:spPr bwMode="auto">
                <a:xfrm>
                  <a:off x="397" y="0"/>
                  <a:ext cx="11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 name="Line 78"/>
                <p:cNvSpPr>
                  <a:spLocks noChangeShapeType="1"/>
                </p:cNvSpPr>
                <p:nvPr/>
              </p:nvSpPr>
              <p:spPr bwMode="auto">
                <a:xfrm>
                  <a:off x="1501" y="0"/>
                  <a:ext cx="0" cy="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sp>
        <p:nvSpPr>
          <p:cNvPr id="81" name="灯片编号占位符 80"/>
          <p:cNvSpPr>
            <a:spLocks noGrp="1"/>
          </p:cNvSpPr>
          <p:nvPr>
            <p:ph type="sldNum" sz="quarter" idx="12"/>
          </p:nvPr>
        </p:nvSpPr>
        <p:spPr/>
        <p:txBody>
          <a:bodyPr/>
          <a:lstStyle/>
          <a:p>
            <a:fld id="{36FD9405-CE62-418F-9683-85B6A1C55A4B}" type="slidenum">
              <a:rPr lang="zh-CN" altLang="en-US" smtClean="0"/>
              <a:pPr/>
              <a:t>33</a:t>
            </a:fld>
            <a:endParaRPr lang="zh-CN" altLang="en-US" dirty="0"/>
          </a:p>
        </p:txBody>
      </p:sp>
    </p:spTree>
    <p:extLst>
      <p:ext uri="{BB962C8B-B14F-4D97-AF65-F5344CB8AC3E}">
        <p14:creationId xmlns:p14="http://schemas.microsoft.com/office/powerpoint/2010/main" val="1168120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rPr>
              <a:t>Sequential queue vs linked queue</a:t>
            </a:r>
            <a:endParaRPr kumimoji="1" lang="zh-CN" altLang="en-US" dirty="0">
              <a:latin typeface="微软雅黑" panose="020B0503020204020204" pitchFamily="34" charset="-122"/>
            </a:endParaRPr>
          </a:p>
        </p:txBody>
      </p:sp>
      <p:sp>
        <p:nvSpPr>
          <p:cNvPr id="3" name="内容占位符 2"/>
          <p:cNvSpPr>
            <a:spLocks noGrp="1"/>
          </p:cNvSpPr>
          <p:nvPr>
            <p:ph idx="1"/>
          </p:nvPr>
        </p:nvSpPr>
        <p:spPr/>
        <p:txBody>
          <a:bodyPr/>
          <a:lstStyle/>
          <a:p>
            <a:pPr>
              <a:lnSpc>
                <a:spcPct val="150000"/>
              </a:lnSpc>
              <a:spcBef>
                <a:spcPts val="600"/>
              </a:spcBef>
            </a:pPr>
            <a:r>
              <a:rPr lang="en-US" altLang="zh-CN" dirty="0">
                <a:latin typeface="微软雅黑" panose="020B0503020204020204" pitchFamily="34" charset="-122"/>
              </a:rPr>
              <a:t>Sequential queue </a:t>
            </a:r>
            <a:endParaRPr lang="zh-CN" altLang="en-US" dirty="0">
              <a:latin typeface="微软雅黑" panose="020B0503020204020204" pitchFamily="34" charset="-122"/>
            </a:endParaRPr>
          </a:p>
          <a:p>
            <a:pPr lvl="1">
              <a:lnSpc>
                <a:spcPct val="150000"/>
              </a:lnSpc>
              <a:spcBef>
                <a:spcPts val="600"/>
              </a:spcBef>
            </a:pPr>
            <a:r>
              <a:rPr lang="en-US" altLang="zh-CN" sz="2400" dirty="0">
                <a:latin typeface="微软雅黑" panose="020B0503020204020204" pitchFamily="34" charset="-122"/>
              </a:rPr>
              <a:t>Fixed memory space</a:t>
            </a:r>
            <a:endParaRPr lang="zh-CN" altLang="en-US" sz="2400" dirty="0">
              <a:latin typeface="微软雅黑" panose="020B0503020204020204" pitchFamily="34" charset="-122"/>
            </a:endParaRPr>
          </a:p>
          <a:p>
            <a:pPr lvl="1">
              <a:lnSpc>
                <a:spcPct val="150000"/>
              </a:lnSpc>
              <a:spcBef>
                <a:spcPts val="600"/>
              </a:spcBef>
            </a:pPr>
            <a:r>
              <a:rPr lang="en-US" altLang="zh-CN" sz="2400" dirty="0">
                <a:latin typeface="微软雅黑" panose="020B0503020204020204" pitchFamily="34" charset="-122"/>
              </a:rPr>
              <a:t>easy to visit the element</a:t>
            </a:r>
            <a:endParaRPr lang="zh-CN" altLang="en-US" sz="2400" dirty="0">
              <a:latin typeface="微软雅黑" panose="020B0503020204020204" pitchFamily="34" charset="-122"/>
            </a:endParaRPr>
          </a:p>
          <a:p>
            <a:pPr>
              <a:lnSpc>
                <a:spcPct val="150000"/>
              </a:lnSpc>
              <a:spcBef>
                <a:spcPts val="600"/>
              </a:spcBef>
            </a:pPr>
            <a:r>
              <a:rPr lang="en-US" altLang="zh-CN" dirty="0">
                <a:latin typeface="微软雅黑" panose="020B0503020204020204" pitchFamily="34" charset="-122"/>
              </a:rPr>
              <a:t>Linked queue</a:t>
            </a:r>
            <a:endParaRPr lang="zh-CN" altLang="en-US" dirty="0">
              <a:latin typeface="微软雅黑" panose="020B0503020204020204" pitchFamily="34" charset="-122"/>
            </a:endParaRPr>
          </a:p>
          <a:p>
            <a:pPr lvl="1">
              <a:lnSpc>
                <a:spcPct val="150000"/>
              </a:lnSpc>
              <a:spcBef>
                <a:spcPts val="600"/>
              </a:spcBef>
            </a:pPr>
            <a:r>
              <a:rPr lang="en-US" altLang="zh-CN" sz="2400" dirty="0">
                <a:latin typeface="微软雅黑" panose="020B0503020204020204" pitchFamily="34" charset="-122"/>
              </a:rPr>
              <a:t>satisfy the arbitrary length of data</a:t>
            </a:r>
            <a:r>
              <a:rPr lang="zh-CN" altLang="en-US" sz="2400" dirty="0">
                <a:latin typeface="微软雅黑" panose="020B0503020204020204" pitchFamily="34" charset="-122"/>
              </a:rPr>
              <a:t> </a:t>
            </a:r>
          </a:p>
          <a:p>
            <a:pPr lvl="1">
              <a:lnSpc>
                <a:spcPct val="150000"/>
              </a:lnSpc>
              <a:spcBef>
                <a:spcPts val="600"/>
              </a:spcBef>
            </a:pPr>
            <a:r>
              <a:rPr lang="en-US" altLang="zh-CN" sz="2400" dirty="0">
                <a:latin typeface="微软雅黑" panose="020B0503020204020204" pitchFamily="34" charset="-122"/>
              </a:rPr>
              <a:t>Not easy to randomly visit the element</a:t>
            </a:r>
            <a:endParaRPr lang="zh-CN" altLang="en-US" sz="2400" dirty="0">
              <a:latin typeface="微软雅黑" panose="020B0503020204020204" pitchFamily="34" charset="-122"/>
            </a:endParaRPr>
          </a:p>
          <a:p>
            <a:endParaRPr kumimoji="1"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34</a:t>
            </a:fld>
            <a:endParaRPr lang="zh-CN" altLang="en-US" dirty="0"/>
          </a:p>
        </p:txBody>
      </p:sp>
    </p:spTree>
    <p:extLst>
      <p:ext uri="{BB962C8B-B14F-4D97-AF65-F5344CB8AC3E}">
        <p14:creationId xmlns:p14="http://schemas.microsoft.com/office/powerpoint/2010/main" val="179036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 operation-limited queues</a:t>
            </a:r>
            <a:r>
              <a:rPr lang="zh-CN" altLang="en-US" dirty="0"/>
              <a:t>（</a:t>
            </a:r>
            <a:r>
              <a:rPr lang="en-US" altLang="zh-CN" dirty="0"/>
              <a:t>list</a:t>
            </a:r>
            <a:r>
              <a:rPr lang="zh-CN" altLang="en-US" dirty="0"/>
              <a:t>）</a:t>
            </a:r>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28" name="Text Box 5"/>
          <p:cNvSpPr txBox="1">
            <a:spLocks noChangeArrowheads="1"/>
          </p:cNvSpPr>
          <p:nvPr/>
        </p:nvSpPr>
        <p:spPr bwMode="auto">
          <a:xfrm>
            <a:off x="669925" y="1096854"/>
            <a:ext cx="78041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3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Arial" panose="020B0604020202020204" pitchFamily="34" charset="0"/>
              </a:rPr>
              <a:t>输入受限的队列：限定在一端进行输入，可以在两端进行</a:t>
            </a:r>
          </a:p>
          <a:p>
            <a:pPr marL="0" marR="0" lvl="0" indent="0" defTabSz="914400" eaLnBrk="1" fontAlgn="base" latinLnBrk="0" hangingPunct="1">
              <a:lnSpc>
                <a:spcPct val="13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rPr>
              <a:t>删除的队列。</a:t>
            </a:r>
          </a:p>
        </p:txBody>
      </p:sp>
      <p:sp>
        <p:nvSpPr>
          <p:cNvPr id="29" name="Rectangle 6"/>
          <p:cNvSpPr>
            <a:spLocks noChangeArrowheads="1"/>
          </p:cNvSpPr>
          <p:nvPr/>
        </p:nvSpPr>
        <p:spPr bwMode="auto">
          <a:xfrm>
            <a:off x="2052638" y="2681179"/>
            <a:ext cx="4824412" cy="360362"/>
          </a:xfrm>
          <a:prstGeom prst="rect">
            <a:avLst/>
          </a:prstGeom>
          <a:solidFill>
            <a:srgbClr val="BBE0E3"/>
          </a:solidFill>
          <a:ln w="9525">
            <a:solidFill>
              <a:srgbClr val="000000"/>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rPr>
              <a:t>……</a:t>
            </a:r>
          </a:p>
        </p:txBody>
      </p:sp>
      <p:sp>
        <p:nvSpPr>
          <p:cNvPr id="30" name="Line 7"/>
          <p:cNvSpPr>
            <a:spLocks noChangeShapeType="1"/>
          </p:cNvSpPr>
          <p:nvPr/>
        </p:nvSpPr>
        <p:spPr bwMode="auto">
          <a:xfrm>
            <a:off x="2268538" y="2681179"/>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 name="Line 8"/>
          <p:cNvSpPr>
            <a:spLocks noChangeShapeType="1"/>
          </p:cNvSpPr>
          <p:nvPr/>
        </p:nvSpPr>
        <p:spPr bwMode="auto">
          <a:xfrm>
            <a:off x="2484438" y="2681179"/>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Line 9"/>
          <p:cNvSpPr>
            <a:spLocks noChangeShapeType="1"/>
          </p:cNvSpPr>
          <p:nvPr/>
        </p:nvSpPr>
        <p:spPr bwMode="auto">
          <a:xfrm>
            <a:off x="2701925" y="2681179"/>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 name="Line 10"/>
          <p:cNvSpPr>
            <a:spLocks noChangeShapeType="1"/>
          </p:cNvSpPr>
          <p:nvPr/>
        </p:nvSpPr>
        <p:spPr bwMode="auto">
          <a:xfrm>
            <a:off x="2917825" y="2681179"/>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4" name="Line 11"/>
          <p:cNvSpPr>
            <a:spLocks noChangeShapeType="1"/>
          </p:cNvSpPr>
          <p:nvPr/>
        </p:nvSpPr>
        <p:spPr bwMode="auto">
          <a:xfrm>
            <a:off x="6661150" y="2681179"/>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Line 12"/>
          <p:cNvSpPr>
            <a:spLocks noChangeShapeType="1"/>
          </p:cNvSpPr>
          <p:nvPr/>
        </p:nvSpPr>
        <p:spPr bwMode="auto">
          <a:xfrm>
            <a:off x="6445250" y="2681179"/>
            <a:ext cx="0" cy="36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 name="Line 16"/>
          <p:cNvSpPr>
            <a:spLocks noChangeShapeType="1"/>
          </p:cNvSpPr>
          <p:nvPr/>
        </p:nvSpPr>
        <p:spPr bwMode="auto">
          <a:xfrm>
            <a:off x="6877050" y="2897079"/>
            <a:ext cx="1295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 name="Line 17"/>
          <p:cNvSpPr>
            <a:spLocks noChangeShapeType="1"/>
          </p:cNvSpPr>
          <p:nvPr/>
        </p:nvSpPr>
        <p:spPr bwMode="auto">
          <a:xfrm flipH="1">
            <a:off x="1042988" y="2897079"/>
            <a:ext cx="100806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Line 18"/>
          <p:cNvSpPr>
            <a:spLocks noChangeShapeType="1"/>
          </p:cNvSpPr>
          <p:nvPr/>
        </p:nvSpPr>
        <p:spPr bwMode="auto">
          <a:xfrm flipH="1">
            <a:off x="6877050" y="2754204"/>
            <a:ext cx="1295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9" name="Text Box 19"/>
          <p:cNvSpPr txBox="1">
            <a:spLocks noChangeArrowheads="1"/>
          </p:cNvSpPr>
          <p:nvPr/>
        </p:nvSpPr>
        <p:spPr bwMode="auto">
          <a:xfrm>
            <a:off x="684213" y="3617804"/>
            <a:ext cx="78041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3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rPr>
              <a:t>输出受限的队列：限定在一端进行输出，可以在两端进行</a:t>
            </a:r>
          </a:p>
          <a:p>
            <a:pPr marL="0" marR="0" lvl="0" indent="0" defTabSz="914400" eaLnBrk="1" fontAlgn="base" latinLnBrk="0" hangingPunct="1">
              <a:lnSpc>
                <a:spcPct val="13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rPr>
              <a:t>加入的队列。</a:t>
            </a:r>
          </a:p>
        </p:txBody>
      </p:sp>
      <p:sp>
        <p:nvSpPr>
          <p:cNvPr id="40" name="Rectangle 20"/>
          <p:cNvSpPr>
            <a:spLocks noChangeArrowheads="1"/>
          </p:cNvSpPr>
          <p:nvPr/>
        </p:nvSpPr>
        <p:spPr bwMode="auto">
          <a:xfrm>
            <a:off x="1909763" y="5057666"/>
            <a:ext cx="4824412" cy="360363"/>
          </a:xfrm>
          <a:prstGeom prst="rect">
            <a:avLst/>
          </a:prstGeom>
          <a:solidFill>
            <a:srgbClr val="BBE0E3"/>
          </a:solidFill>
          <a:ln w="9525">
            <a:solidFill>
              <a:srgbClr val="000000"/>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rPr>
              <a:t>……</a:t>
            </a:r>
          </a:p>
        </p:txBody>
      </p:sp>
      <p:sp>
        <p:nvSpPr>
          <p:cNvPr id="41" name="Line 21"/>
          <p:cNvSpPr>
            <a:spLocks noChangeShapeType="1"/>
          </p:cNvSpPr>
          <p:nvPr/>
        </p:nvSpPr>
        <p:spPr bwMode="auto">
          <a:xfrm>
            <a:off x="2125663" y="5057666"/>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Line 22"/>
          <p:cNvSpPr>
            <a:spLocks noChangeShapeType="1"/>
          </p:cNvSpPr>
          <p:nvPr/>
        </p:nvSpPr>
        <p:spPr bwMode="auto">
          <a:xfrm>
            <a:off x="2341563" y="5057666"/>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 name="Line 23"/>
          <p:cNvSpPr>
            <a:spLocks noChangeShapeType="1"/>
          </p:cNvSpPr>
          <p:nvPr/>
        </p:nvSpPr>
        <p:spPr bwMode="auto">
          <a:xfrm>
            <a:off x="2559050" y="5057666"/>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Line 24"/>
          <p:cNvSpPr>
            <a:spLocks noChangeShapeType="1"/>
          </p:cNvSpPr>
          <p:nvPr/>
        </p:nvSpPr>
        <p:spPr bwMode="auto">
          <a:xfrm>
            <a:off x="2774950" y="5057666"/>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 name="Line 25"/>
          <p:cNvSpPr>
            <a:spLocks noChangeShapeType="1"/>
          </p:cNvSpPr>
          <p:nvPr/>
        </p:nvSpPr>
        <p:spPr bwMode="auto">
          <a:xfrm>
            <a:off x="6518275" y="5057666"/>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 name="Line 26"/>
          <p:cNvSpPr>
            <a:spLocks noChangeShapeType="1"/>
          </p:cNvSpPr>
          <p:nvPr/>
        </p:nvSpPr>
        <p:spPr bwMode="auto">
          <a:xfrm>
            <a:off x="6302375" y="5057666"/>
            <a:ext cx="0" cy="360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Line 28"/>
          <p:cNvSpPr>
            <a:spLocks noChangeShapeType="1"/>
          </p:cNvSpPr>
          <p:nvPr/>
        </p:nvSpPr>
        <p:spPr bwMode="auto">
          <a:xfrm flipH="1">
            <a:off x="900113" y="5273566"/>
            <a:ext cx="100806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 name="Line 29"/>
          <p:cNvSpPr>
            <a:spLocks noChangeShapeType="1"/>
          </p:cNvSpPr>
          <p:nvPr/>
        </p:nvSpPr>
        <p:spPr bwMode="auto">
          <a:xfrm flipH="1">
            <a:off x="6734175" y="5130691"/>
            <a:ext cx="1295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 name="Line 30"/>
          <p:cNvSpPr>
            <a:spLocks noChangeShapeType="1"/>
          </p:cNvSpPr>
          <p:nvPr/>
        </p:nvSpPr>
        <p:spPr bwMode="auto">
          <a:xfrm>
            <a:off x="971550" y="5129104"/>
            <a:ext cx="9366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35</a:t>
            </a:fld>
            <a:endParaRPr lang="zh-CN" altLang="en-US" dirty="0"/>
          </a:p>
        </p:txBody>
      </p:sp>
    </p:spTree>
    <p:extLst>
      <p:ext uri="{BB962C8B-B14F-4D97-AF65-F5344CB8AC3E}">
        <p14:creationId xmlns:p14="http://schemas.microsoft.com/office/powerpoint/2010/main" val="763973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DC712-9750-31B0-44CD-F1639067D0E4}"/>
              </a:ext>
            </a:extLst>
          </p:cNvPr>
          <p:cNvSpPr>
            <a:spLocks noGrp="1"/>
          </p:cNvSpPr>
          <p:nvPr>
            <p:ph type="title"/>
          </p:nvPr>
        </p:nvSpPr>
        <p:spPr/>
        <p:txBody>
          <a:bodyPr/>
          <a:lstStyle/>
          <a:p>
            <a:r>
              <a:rPr lang="en-US" altLang="zh-CN" sz="2400" dirty="0"/>
              <a:t>Priority Queue (</a:t>
            </a:r>
            <a:r>
              <a:rPr lang="zh-CN" altLang="en-US" sz="2400" dirty="0"/>
              <a:t>优先队列</a:t>
            </a:r>
            <a:r>
              <a:rPr lang="en-US" altLang="zh-CN" sz="2400" dirty="0"/>
              <a:t>)</a:t>
            </a:r>
            <a:endParaRPr lang="zh-CN" altLang="en-US" sz="2400" dirty="0"/>
          </a:p>
        </p:txBody>
      </p:sp>
      <p:sp>
        <p:nvSpPr>
          <p:cNvPr id="3" name="内容占位符 2">
            <a:extLst>
              <a:ext uri="{FF2B5EF4-FFF2-40B4-BE49-F238E27FC236}">
                <a16:creationId xmlns:a16="http://schemas.microsoft.com/office/drawing/2014/main" id="{2763802D-0AF8-8D04-CBCC-72C5749CA821}"/>
              </a:ext>
            </a:extLst>
          </p:cNvPr>
          <p:cNvSpPr>
            <a:spLocks noGrp="1"/>
          </p:cNvSpPr>
          <p:nvPr>
            <p:ph idx="1"/>
          </p:nvPr>
        </p:nvSpPr>
        <p:spPr/>
        <p:txBody>
          <a:bodyPr>
            <a:normAutofit/>
          </a:bodyPr>
          <a:lstStyle/>
          <a:p>
            <a:pPr>
              <a:lnSpc>
                <a:spcPct val="120000"/>
              </a:lnSpc>
            </a:pPr>
            <a:r>
              <a:rPr lang="zh-CN" altLang="en-US" sz="1800" dirty="0">
                <a:latin typeface="微软雅黑" panose="020B0503020204020204" pitchFamily="34" charset="-122"/>
              </a:rPr>
              <a:t>普通的队列是一种先进先出的数据结构，元素在队列尾追加，从队列头删除。在优先队列中，每个元素都有一个优先级。具有最高优先级的元素最先出队。优先队列具有</a:t>
            </a:r>
            <a:r>
              <a:rPr lang="zh-CN" altLang="en-US" sz="1800" dirty="0">
                <a:solidFill>
                  <a:srgbClr val="FF0000"/>
                </a:solidFill>
                <a:latin typeface="微软雅黑" panose="020B0503020204020204" pitchFamily="34" charset="-122"/>
              </a:rPr>
              <a:t>最高进先出（</a:t>
            </a:r>
            <a:r>
              <a:rPr lang="en-US" altLang="zh-CN" sz="1800" dirty="0">
                <a:solidFill>
                  <a:srgbClr val="FF0000"/>
                </a:solidFill>
                <a:latin typeface="微软雅黑" panose="020B0503020204020204" pitchFamily="34" charset="-122"/>
              </a:rPr>
              <a:t>largest-in</a:t>
            </a:r>
            <a:r>
              <a:rPr lang="zh-CN" altLang="en-US" sz="1800" dirty="0">
                <a:solidFill>
                  <a:srgbClr val="FF0000"/>
                </a:solidFill>
                <a:latin typeface="微软雅黑" panose="020B0503020204020204" pitchFamily="34" charset="-122"/>
              </a:rPr>
              <a:t>，</a:t>
            </a:r>
            <a:r>
              <a:rPr lang="en-US" altLang="zh-CN" sz="1800" dirty="0">
                <a:solidFill>
                  <a:srgbClr val="FF0000"/>
                </a:solidFill>
                <a:latin typeface="微软雅黑" panose="020B0503020204020204" pitchFamily="34" charset="-122"/>
              </a:rPr>
              <a:t>first-out</a:t>
            </a:r>
            <a:r>
              <a:rPr lang="zh-CN" altLang="en-US" sz="1800" dirty="0">
                <a:solidFill>
                  <a:srgbClr val="FF0000"/>
                </a:solidFill>
                <a:latin typeface="微软雅黑" panose="020B0503020204020204" pitchFamily="34" charset="-122"/>
              </a:rPr>
              <a:t>）</a:t>
            </a:r>
            <a:r>
              <a:rPr lang="zh-CN" altLang="en-US" sz="1800" dirty="0">
                <a:latin typeface="微软雅黑" panose="020B0503020204020204" pitchFamily="34" charset="-122"/>
              </a:rPr>
              <a:t>的行为特征。</a:t>
            </a:r>
            <a:endParaRPr lang="en-US" altLang="zh-CN" sz="1800" dirty="0">
              <a:latin typeface="微软雅黑" panose="020B0503020204020204" pitchFamily="34" charset="-122"/>
            </a:endParaRPr>
          </a:p>
          <a:p>
            <a:pPr>
              <a:lnSpc>
                <a:spcPct val="120000"/>
              </a:lnSpc>
            </a:pPr>
            <a:r>
              <a:rPr lang="zh-CN" altLang="en-US" sz="1800" dirty="0">
                <a:latin typeface="微软雅黑" panose="020B0503020204020204" pitchFamily="34" charset="-122"/>
              </a:rPr>
              <a:t>对优先级队列执行的操作有</a:t>
            </a:r>
            <a:r>
              <a:rPr lang="zh-CN" altLang="en-US" sz="1800" dirty="0">
                <a:solidFill>
                  <a:srgbClr val="FF0000"/>
                </a:solidFill>
                <a:latin typeface="微软雅黑" panose="020B0503020204020204" pitchFamily="34" charset="-122"/>
              </a:rPr>
              <a:t>查找</a:t>
            </a:r>
            <a:r>
              <a:rPr lang="zh-CN" altLang="en-US" sz="1800" dirty="0">
                <a:latin typeface="微软雅黑" panose="020B0503020204020204" pitchFamily="34" charset="-122"/>
              </a:rPr>
              <a:t>、</a:t>
            </a:r>
            <a:r>
              <a:rPr lang="zh-CN" altLang="en-US" sz="1800" dirty="0">
                <a:solidFill>
                  <a:srgbClr val="FF0000"/>
                </a:solidFill>
                <a:latin typeface="微软雅黑" panose="020B0503020204020204" pitchFamily="34" charset="-122"/>
              </a:rPr>
              <a:t>插入一个新元素</a:t>
            </a:r>
            <a:r>
              <a:rPr lang="zh-CN" altLang="en-US" sz="1800" dirty="0">
                <a:latin typeface="微软雅黑" panose="020B0503020204020204" pitchFamily="34" charset="-122"/>
              </a:rPr>
              <a:t>和</a:t>
            </a:r>
            <a:r>
              <a:rPr lang="zh-CN" altLang="en-US" sz="1800" dirty="0">
                <a:solidFill>
                  <a:srgbClr val="FF0000"/>
                </a:solidFill>
                <a:latin typeface="微软雅黑" panose="020B0503020204020204" pitchFamily="34" charset="-122"/>
              </a:rPr>
              <a:t>删除</a:t>
            </a:r>
            <a:r>
              <a:rPr lang="zh-CN" altLang="en-US" sz="1800" dirty="0">
                <a:latin typeface="微软雅黑" panose="020B0503020204020204" pitchFamily="34" charset="-122"/>
              </a:rPr>
              <a:t>三种。</a:t>
            </a:r>
            <a:endParaRPr lang="en-US" altLang="zh-CN" sz="1800" dirty="0">
              <a:latin typeface="微软雅黑" panose="020B0503020204020204" pitchFamily="34" charset="-122"/>
            </a:endParaRPr>
          </a:p>
          <a:p>
            <a:pPr>
              <a:lnSpc>
                <a:spcPct val="120000"/>
              </a:lnSpc>
            </a:pPr>
            <a:r>
              <a:rPr lang="zh-CN" altLang="en-US" sz="1800" dirty="0">
                <a:latin typeface="微软雅黑" panose="020B0503020204020204" pitchFamily="34" charset="-122"/>
              </a:rPr>
              <a:t>优先队列和普通队列都适用在处理或服务对象需要按序逐个进行操作的场合，</a:t>
            </a:r>
            <a:r>
              <a:rPr lang="zh-CN" altLang="en-US" sz="1800" dirty="0">
                <a:solidFill>
                  <a:srgbClr val="0000FF"/>
                </a:solidFill>
                <a:latin typeface="微软雅黑" panose="020B0503020204020204" pitchFamily="34" charset="-122"/>
              </a:rPr>
              <a:t>不过优先队列关心对象的优先级，将队列按优先级顺序做出队处理而已</a:t>
            </a:r>
            <a:r>
              <a:rPr lang="zh-CN" altLang="en-US" sz="1800" dirty="0">
                <a:latin typeface="微软雅黑" panose="020B0503020204020204" pitchFamily="34" charset="-122"/>
              </a:rPr>
              <a:t>。</a:t>
            </a:r>
            <a:endParaRPr lang="en-US" altLang="zh-CN" sz="1800" dirty="0">
              <a:latin typeface="微软雅黑" panose="020B0503020204020204" pitchFamily="34" charset="-122"/>
            </a:endParaRPr>
          </a:p>
          <a:p>
            <a:pPr>
              <a:lnSpc>
                <a:spcPct val="120000"/>
              </a:lnSpc>
            </a:pPr>
            <a:r>
              <a:rPr lang="zh-CN" altLang="en-US" sz="1800" dirty="0">
                <a:latin typeface="微软雅黑" panose="020B0503020204020204" pitchFamily="34" charset="-122"/>
              </a:rPr>
              <a:t>例子：</a:t>
            </a:r>
            <a:endParaRPr lang="en-US" altLang="zh-CN" sz="1800" dirty="0">
              <a:latin typeface="微软雅黑" panose="020B0503020204020204" pitchFamily="34" charset="-122"/>
            </a:endParaRPr>
          </a:p>
          <a:p>
            <a:pPr lvl="1">
              <a:lnSpc>
                <a:spcPct val="120000"/>
              </a:lnSpc>
            </a:pPr>
            <a:r>
              <a:rPr lang="zh-CN" altLang="en-US" sz="1600" dirty="0">
                <a:latin typeface="微软雅黑" panose="020B0503020204020204" pitchFamily="34" charset="-122"/>
              </a:rPr>
              <a:t>操作系统的任务调度</a:t>
            </a:r>
            <a:endParaRPr lang="en-US" altLang="zh-CN" sz="1600" dirty="0">
              <a:latin typeface="微软雅黑" panose="020B0503020204020204" pitchFamily="34" charset="-122"/>
            </a:endParaRPr>
          </a:p>
          <a:p>
            <a:pPr lvl="1">
              <a:lnSpc>
                <a:spcPct val="120000"/>
              </a:lnSpc>
            </a:pPr>
            <a:r>
              <a:rPr lang="zh-CN" altLang="en-US" sz="1600" dirty="0">
                <a:latin typeface="微软雅黑" panose="020B0503020204020204" pitchFamily="34" charset="-122"/>
              </a:rPr>
              <a:t>多媒体通讯网络中的数据包调度</a:t>
            </a:r>
            <a:endParaRPr lang="en-US" altLang="zh-CN" sz="1600" dirty="0">
              <a:latin typeface="微软雅黑" panose="020B0503020204020204" pitchFamily="34" charset="-122"/>
            </a:endParaRPr>
          </a:p>
          <a:p>
            <a:pPr lvl="1">
              <a:lnSpc>
                <a:spcPct val="120000"/>
              </a:lnSpc>
            </a:pPr>
            <a:r>
              <a:rPr lang="zh-CN" altLang="en-US" sz="1600" dirty="0">
                <a:latin typeface="微软雅黑" panose="020B0503020204020204" pitchFamily="34" charset="-122"/>
              </a:rPr>
              <a:t>集合中的元素搜索</a:t>
            </a:r>
            <a:endParaRPr lang="en-US" altLang="zh-CN" sz="1600" dirty="0">
              <a:latin typeface="微软雅黑" panose="020B0503020204020204" pitchFamily="34" charset="-122"/>
            </a:endParaRPr>
          </a:p>
        </p:txBody>
      </p:sp>
      <p:sp>
        <p:nvSpPr>
          <p:cNvPr id="4" name="页脚占位符 3">
            <a:extLst>
              <a:ext uri="{FF2B5EF4-FFF2-40B4-BE49-F238E27FC236}">
                <a16:creationId xmlns:a16="http://schemas.microsoft.com/office/drawing/2014/main" id="{A8F7913E-DFA2-E73D-7484-52C55310A10B}"/>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1F491D32-0670-BBF6-D244-E1EBFADF3D11}"/>
              </a:ext>
            </a:extLst>
          </p:cNvPr>
          <p:cNvSpPr>
            <a:spLocks noGrp="1"/>
          </p:cNvSpPr>
          <p:nvPr>
            <p:ph type="sldNum" sz="quarter" idx="12"/>
          </p:nvPr>
        </p:nvSpPr>
        <p:spPr/>
        <p:txBody>
          <a:bodyPr/>
          <a:lstStyle/>
          <a:p>
            <a:fld id="{36FD9405-CE62-418F-9683-85B6A1C55A4B}" type="slidenum">
              <a:rPr lang="zh-CN" altLang="en-US" smtClean="0"/>
              <a:pPr/>
              <a:t>36</a:t>
            </a:fld>
            <a:endParaRPr lang="zh-CN" altLang="en-US" dirty="0"/>
          </a:p>
        </p:txBody>
      </p:sp>
      <p:pic>
        <p:nvPicPr>
          <p:cNvPr id="13" name="图片 12">
            <a:extLst>
              <a:ext uri="{FF2B5EF4-FFF2-40B4-BE49-F238E27FC236}">
                <a16:creationId xmlns:a16="http://schemas.microsoft.com/office/drawing/2014/main" id="{F623F114-CC20-A1D6-E202-4FDCA280D26D}"/>
              </a:ext>
            </a:extLst>
          </p:cNvPr>
          <p:cNvPicPr>
            <a:picLocks noChangeAspect="1"/>
          </p:cNvPicPr>
          <p:nvPr/>
        </p:nvPicPr>
        <p:blipFill>
          <a:blip r:embed="rId2"/>
          <a:stretch>
            <a:fillRect/>
          </a:stretch>
        </p:blipFill>
        <p:spPr>
          <a:xfrm>
            <a:off x="5789982" y="3683710"/>
            <a:ext cx="2922018" cy="2197452"/>
          </a:xfrm>
          <a:prstGeom prst="rect">
            <a:avLst/>
          </a:prstGeom>
        </p:spPr>
      </p:pic>
      <p:pic>
        <p:nvPicPr>
          <p:cNvPr id="15" name="图片 14">
            <a:extLst>
              <a:ext uri="{FF2B5EF4-FFF2-40B4-BE49-F238E27FC236}">
                <a16:creationId xmlns:a16="http://schemas.microsoft.com/office/drawing/2014/main" id="{2EA49289-78E9-58DD-8DE9-2E1BF91B7581}"/>
              </a:ext>
            </a:extLst>
          </p:cNvPr>
          <p:cNvPicPr>
            <a:picLocks noChangeAspect="1"/>
          </p:cNvPicPr>
          <p:nvPr/>
        </p:nvPicPr>
        <p:blipFill>
          <a:blip r:embed="rId3"/>
          <a:stretch>
            <a:fillRect/>
          </a:stretch>
        </p:blipFill>
        <p:spPr>
          <a:xfrm>
            <a:off x="2560871" y="5361875"/>
            <a:ext cx="3080936" cy="575876"/>
          </a:xfrm>
          <a:prstGeom prst="rect">
            <a:avLst/>
          </a:prstGeom>
        </p:spPr>
      </p:pic>
    </p:spTree>
    <p:extLst>
      <p:ext uri="{BB962C8B-B14F-4D97-AF65-F5344CB8AC3E}">
        <p14:creationId xmlns:p14="http://schemas.microsoft.com/office/powerpoint/2010/main" val="3620421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466A9-8D76-AAA6-5F02-A1CCD742611C}"/>
              </a:ext>
            </a:extLst>
          </p:cNvPr>
          <p:cNvSpPr>
            <a:spLocks noGrp="1"/>
          </p:cNvSpPr>
          <p:nvPr>
            <p:ph type="title"/>
          </p:nvPr>
        </p:nvSpPr>
        <p:spPr/>
        <p:txBody>
          <a:bodyPr/>
          <a:lstStyle/>
          <a:p>
            <a:r>
              <a:rPr lang="en-US" altLang="zh-CN" sz="2800" dirty="0"/>
              <a:t>Priority Queue (</a:t>
            </a:r>
            <a:r>
              <a:rPr lang="zh-CN" altLang="en-US" sz="2800" dirty="0"/>
              <a:t>优先队列</a:t>
            </a:r>
            <a:r>
              <a:rPr lang="en-US" altLang="zh-CN" sz="2800" dirty="0"/>
              <a:t>)</a:t>
            </a:r>
            <a:endParaRPr lang="zh-CN" altLang="en-US" dirty="0"/>
          </a:p>
        </p:txBody>
      </p:sp>
      <p:sp>
        <p:nvSpPr>
          <p:cNvPr id="3" name="内容占位符 2">
            <a:extLst>
              <a:ext uri="{FF2B5EF4-FFF2-40B4-BE49-F238E27FC236}">
                <a16:creationId xmlns:a16="http://schemas.microsoft.com/office/drawing/2014/main" id="{D08FCF37-78FC-098C-33E4-3386F3504575}"/>
              </a:ext>
            </a:extLst>
          </p:cNvPr>
          <p:cNvSpPr>
            <a:spLocks noGrp="1"/>
          </p:cNvSpPr>
          <p:nvPr>
            <p:ph idx="1"/>
          </p:nvPr>
        </p:nvSpPr>
        <p:spPr/>
        <p:txBody>
          <a:bodyPr/>
          <a:lstStyle/>
          <a:p>
            <a:pPr marL="171450" indent="-171450">
              <a:lnSpc>
                <a:spcPct val="125000"/>
              </a:lnSpc>
              <a:spcBef>
                <a:spcPts val="6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操作系统而言，当有多个任务需要处理的时候，一般而言，解决这个问题的简单策略就是把任务放在一个队列中，先来者先服务，这是公平的，虽然对每个任务本身来说，都期望是能够被立即执行而不仅仅是被执行。</a:t>
            </a:r>
          </a:p>
          <a:p>
            <a:pPr marL="171450" indent="-171450">
              <a:lnSpc>
                <a:spcPct val="125000"/>
              </a:lnSpc>
              <a:spcBef>
                <a:spcPts val="6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实际中会出现提交一个执行时间很短的任务可能要等很长的时间才能被执行的情形，因为在它之前已经有许多执行时间很长的任务，在队列中等待执行，这样会导致用户的使用感受不好。</a:t>
            </a:r>
            <a:endParaRPr lang="en-US" altLang="zh-CN" sz="1600" dirty="0">
              <a:latin typeface="微软雅黑" panose="020B0503020204020204" pitchFamily="34" charset="-122"/>
              <a:ea typeface="微软雅黑" panose="020B0503020204020204" pitchFamily="34" charset="-122"/>
            </a:endParaRPr>
          </a:p>
          <a:p>
            <a:pPr marL="171450" indent="-171450">
              <a:lnSpc>
                <a:spcPct val="125000"/>
              </a:lnSpc>
              <a:spcBef>
                <a:spcPts val="6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解决此问题的一个策略是利用优先队列，按照“</a:t>
            </a:r>
            <a:r>
              <a:rPr lang="zh-CN" altLang="en-US" sz="1600" dirty="0">
                <a:solidFill>
                  <a:srgbClr val="FF0000"/>
                </a:solidFill>
                <a:latin typeface="微软雅黑" panose="020B0503020204020204" pitchFamily="34" charset="-122"/>
                <a:ea typeface="微软雅黑" panose="020B0503020204020204" pitchFamily="34" charset="-122"/>
              </a:rPr>
              <a:t>任务需要执行的时间越短，它的优先权越高”的原则</a:t>
            </a:r>
            <a:r>
              <a:rPr lang="zh-CN" altLang="en-US" sz="1600" dirty="0">
                <a:latin typeface="微软雅黑" panose="020B0503020204020204" pitchFamily="34" charset="-122"/>
                <a:ea typeface="微软雅黑" panose="020B0503020204020204" pitchFamily="34" charset="-122"/>
              </a:rPr>
              <a:t>，按任务的轻重顺序执行，可以使用户的平均等待时间最短。</a:t>
            </a:r>
          </a:p>
          <a:p>
            <a:endParaRPr lang="zh-CN" altLang="en-US" dirty="0"/>
          </a:p>
        </p:txBody>
      </p:sp>
      <p:sp>
        <p:nvSpPr>
          <p:cNvPr id="4" name="页脚占位符 3">
            <a:extLst>
              <a:ext uri="{FF2B5EF4-FFF2-40B4-BE49-F238E27FC236}">
                <a16:creationId xmlns:a16="http://schemas.microsoft.com/office/drawing/2014/main" id="{6EAED63F-5748-6109-0482-246FC4902899}"/>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8F0DBFC2-8FCF-1774-A583-73E23BD20211}"/>
              </a:ext>
            </a:extLst>
          </p:cNvPr>
          <p:cNvSpPr>
            <a:spLocks noGrp="1"/>
          </p:cNvSpPr>
          <p:nvPr>
            <p:ph type="sldNum" sz="quarter" idx="12"/>
          </p:nvPr>
        </p:nvSpPr>
        <p:spPr/>
        <p:txBody>
          <a:bodyPr/>
          <a:lstStyle/>
          <a:p>
            <a:fld id="{36FD9405-CE62-418F-9683-85B6A1C55A4B}" type="slidenum">
              <a:rPr lang="zh-CN" altLang="en-US" smtClean="0"/>
              <a:pPr/>
              <a:t>37</a:t>
            </a:fld>
            <a:endParaRPr lang="zh-CN" altLang="en-US" dirty="0"/>
          </a:p>
        </p:txBody>
      </p:sp>
      <p:pic>
        <p:nvPicPr>
          <p:cNvPr id="6" name="图片 5">
            <a:extLst>
              <a:ext uri="{FF2B5EF4-FFF2-40B4-BE49-F238E27FC236}">
                <a16:creationId xmlns:a16="http://schemas.microsoft.com/office/drawing/2014/main" id="{95470B63-57BA-2420-91F2-710857788A7F}"/>
              </a:ext>
            </a:extLst>
          </p:cNvPr>
          <p:cNvPicPr>
            <a:picLocks noChangeAspect="1"/>
          </p:cNvPicPr>
          <p:nvPr/>
        </p:nvPicPr>
        <p:blipFill>
          <a:blip r:embed="rId2"/>
          <a:stretch>
            <a:fillRect/>
          </a:stretch>
        </p:blipFill>
        <p:spPr>
          <a:xfrm>
            <a:off x="3422857" y="3816839"/>
            <a:ext cx="2298285" cy="2175420"/>
          </a:xfrm>
          <a:prstGeom prst="rect">
            <a:avLst/>
          </a:prstGeom>
          <a:ln w="19050">
            <a:solidFill>
              <a:schemeClr val="bg1">
                <a:lumMod val="65000"/>
              </a:schemeClr>
            </a:solidFill>
          </a:ln>
        </p:spPr>
      </p:pic>
    </p:spTree>
    <p:extLst>
      <p:ext uri="{BB962C8B-B14F-4D97-AF65-F5344CB8AC3E}">
        <p14:creationId xmlns:p14="http://schemas.microsoft.com/office/powerpoint/2010/main" val="2465654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a:t>
            </a:r>
            <a:endParaRPr lang="zh-CN" altLang="en-US" dirty="0"/>
          </a:p>
        </p:txBody>
      </p:sp>
      <p:sp>
        <p:nvSpPr>
          <p:cNvPr id="3" name="内容占位符 2"/>
          <p:cNvSpPr>
            <a:spLocks noGrp="1"/>
          </p:cNvSpPr>
          <p:nvPr>
            <p:ph idx="1"/>
          </p:nvPr>
        </p:nvSpPr>
        <p:spPr/>
        <p:txBody>
          <a:bodyPr/>
          <a:lstStyle/>
          <a:p>
            <a:pPr>
              <a:lnSpc>
                <a:spcPct val="125000"/>
              </a:lnSpc>
              <a:spcBef>
                <a:spcPts val="1200"/>
              </a:spcBef>
            </a:pPr>
            <a:r>
              <a:rPr lang="zh-CN" altLang="en-US" dirty="0"/>
              <a:t>只要满足先来先服务特性的应用均可采用队列作为其数据组织方式或中间数据结构。 </a:t>
            </a:r>
            <a:endParaRPr lang="zh-CN" altLang="en-US" dirty="0">
              <a:latin typeface="宋体" panose="02010600030101010101" pitchFamily="2" charset="-122"/>
            </a:endParaRPr>
          </a:p>
          <a:p>
            <a:pPr>
              <a:lnSpc>
                <a:spcPct val="125000"/>
              </a:lnSpc>
              <a:spcBef>
                <a:spcPts val="1200"/>
              </a:spcBef>
            </a:pPr>
            <a:r>
              <a:rPr lang="zh-CN" altLang="en-US" dirty="0">
                <a:latin typeface="宋体" panose="02010600030101010101" pitchFamily="2" charset="-122"/>
              </a:rPr>
              <a:t>调度或缓冲</a:t>
            </a:r>
          </a:p>
          <a:p>
            <a:pPr lvl="1">
              <a:lnSpc>
                <a:spcPct val="125000"/>
              </a:lnSpc>
              <a:spcBef>
                <a:spcPts val="1200"/>
              </a:spcBef>
            </a:pPr>
            <a:r>
              <a:rPr lang="zh-CN" altLang="en-US" dirty="0">
                <a:latin typeface="宋体" panose="02010600030101010101" pitchFamily="2" charset="-122"/>
              </a:rPr>
              <a:t>消息缓冲器</a:t>
            </a:r>
            <a:r>
              <a:rPr lang="zh-CN" altLang="en-US" dirty="0"/>
              <a:t> </a:t>
            </a:r>
          </a:p>
          <a:p>
            <a:pPr lvl="1">
              <a:lnSpc>
                <a:spcPct val="125000"/>
              </a:lnSpc>
              <a:spcBef>
                <a:spcPts val="1200"/>
              </a:spcBef>
            </a:pPr>
            <a:r>
              <a:rPr lang="zh-CN" altLang="en-US" dirty="0">
                <a:latin typeface="宋体" panose="02010600030101010101" pitchFamily="2" charset="-122"/>
              </a:rPr>
              <a:t>邮件缓冲器</a:t>
            </a:r>
            <a:r>
              <a:rPr lang="zh-CN" altLang="en-US" dirty="0"/>
              <a:t> </a:t>
            </a:r>
          </a:p>
          <a:p>
            <a:pPr lvl="1">
              <a:lnSpc>
                <a:spcPct val="125000"/>
              </a:lnSpc>
              <a:spcBef>
                <a:spcPts val="1200"/>
              </a:spcBef>
            </a:pPr>
            <a:r>
              <a:rPr lang="zh-CN" altLang="en-US" dirty="0">
                <a:latin typeface="宋体" panose="02010600030101010101" pitchFamily="2" charset="-122"/>
              </a:rPr>
              <a:t>计算机的硬设备之间的通信也需要队列作为数据缓冲</a:t>
            </a:r>
            <a:r>
              <a:rPr lang="zh-CN" altLang="en-US" dirty="0"/>
              <a:t> </a:t>
            </a:r>
          </a:p>
          <a:p>
            <a:pPr lvl="1">
              <a:lnSpc>
                <a:spcPct val="125000"/>
              </a:lnSpc>
              <a:spcBef>
                <a:spcPts val="1200"/>
              </a:spcBef>
            </a:pPr>
            <a:r>
              <a:rPr lang="zh-CN" altLang="en-US" dirty="0">
                <a:latin typeface="宋体" panose="02010600030101010101" pitchFamily="2" charset="-122"/>
              </a:rPr>
              <a:t>操作系统的资源管理</a:t>
            </a:r>
            <a:r>
              <a:rPr lang="zh-CN" altLang="en-US" dirty="0"/>
              <a:t> </a:t>
            </a:r>
          </a:p>
          <a:p>
            <a:pPr>
              <a:lnSpc>
                <a:spcPct val="125000"/>
              </a:lnSpc>
              <a:spcBef>
                <a:spcPts val="1200"/>
              </a:spcBef>
            </a:pPr>
            <a:r>
              <a:rPr lang="zh-CN" altLang="en-US" dirty="0"/>
              <a:t>广度优先搜索</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38</a:t>
            </a:fld>
            <a:endParaRPr lang="zh-CN" altLang="en-US" dirty="0"/>
          </a:p>
        </p:txBody>
      </p:sp>
    </p:spTree>
    <p:extLst>
      <p:ext uri="{BB962C8B-B14F-4D97-AF65-F5344CB8AC3E}">
        <p14:creationId xmlns:p14="http://schemas.microsoft.com/office/powerpoint/2010/main" val="802698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Breadth First Search</a:t>
            </a:r>
            <a:endParaRPr lang="zh-CN" altLang="en-US" dirty="0"/>
          </a:p>
        </p:txBody>
      </p:sp>
      <p:sp>
        <p:nvSpPr>
          <p:cNvPr id="3" name="内容占位符 2"/>
          <p:cNvSpPr>
            <a:spLocks noGrp="1"/>
          </p:cNvSpPr>
          <p:nvPr>
            <p:ph idx="1"/>
          </p:nvPr>
        </p:nvSpPr>
        <p:spPr>
          <a:xfrm>
            <a:off x="432000" y="976838"/>
            <a:ext cx="5242407" cy="5063602"/>
          </a:xfrm>
        </p:spPr>
        <p:txBody>
          <a:bodyPr/>
          <a:lstStyle/>
          <a:p>
            <a:pPr>
              <a:lnSpc>
                <a:spcPct val="120000"/>
              </a:lnSpc>
              <a:spcBef>
                <a:spcPts val="1200"/>
              </a:spcBef>
            </a:pPr>
            <a:r>
              <a:rPr lang="en-US" altLang="zh-CN" sz="2000" b="1" dirty="0"/>
              <a:t>Breadth-first search (BFS) </a:t>
            </a:r>
            <a:r>
              <a:rPr lang="en-US" altLang="zh-CN" sz="2000" dirty="0"/>
              <a:t>is a strategy for searching in a graph when search is limited to essentially two operations: </a:t>
            </a:r>
          </a:p>
          <a:p>
            <a:pPr>
              <a:lnSpc>
                <a:spcPct val="120000"/>
              </a:lnSpc>
              <a:spcBef>
                <a:spcPts val="1200"/>
              </a:spcBef>
            </a:pPr>
            <a:r>
              <a:rPr lang="en-US" altLang="zh-CN" sz="2000" dirty="0"/>
              <a:t>(a) visit and inspect a node of a graph; </a:t>
            </a:r>
          </a:p>
          <a:p>
            <a:pPr>
              <a:lnSpc>
                <a:spcPct val="120000"/>
              </a:lnSpc>
              <a:spcBef>
                <a:spcPts val="1200"/>
              </a:spcBef>
            </a:pPr>
            <a:r>
              <a:rPr lang="en-US" altLang="zh-CN" sz="2000" dirty="0"/>
              <a:t>(b) gain access to visit the nodes that neighbor the currently visited node. </a:t>
            </a:r>
          </a:p>
          <a:p>
            <a:pPr>
              <a:lnSpc>
                <a:spcPct val="120000"/>
              </a:lnSpc>
              <a:spcBef>
                <a:spcPts val="1200"/>
              </a:spcBef>
            </a:pPr>
            <a:r>
              <a:rPr lang="en-US" altLang="zh-CN" sz="2000" dirty="0"/>
              <a:t>The BFS begins at a root node and inspects all the neighboring nodes. Then for each of those neighbor nodes in turn, it inspects their neighbor nodes which were unvisited, and so on. </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39</a:t>
            </a:fld>
            <a:endParaRPr lang="zh-CN" altLang="en-US" dirty="0"/>
          </a:p>
        </p:txBody>
      </p:sp>
      <p:pic>
        <p:nvPicPr>
          <p:cNvPr id="6" name="Picture 5"/>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rcRect/>
          <a:stretch>
            <a:fillRect/>
          </a:stretch>
        </p:blipFill>
        <p:spPr bwMode="auto">
          <a:xfrm>
            <a:off x="5998966" y="3982343"/>
            <a:ext cx="2713034" cy="1985829"/>
          </a:xfrm>
          <a:prstGeom prst="rect">
            <a:avLst/>
          </a:prstGeom>
          <a:noFill/>
          <a:ln w="9525">
            <a:noFill/>
            <a:miter lim="800000"/>
            <a:headEnd/>
            <a:tailEnd/>
          </a:ln>
          <a:effectLst/>
        </p:spPr>
      </p:pic>
      <p:pic>
        <p:nvPicPr>
          <p:cNvPr id="7" name="图片 6"/>
          <p:cNvPicPr>
            <a:picLocks noChangeAspect="1"/>
          </p:cNvPicPr>
          <p:nvPr/>
        </p:nvPicPr>
        <p:blipFill>
          <a:blip r:embed="rId4"/>
          <a:stretch>
            <a:fillRect/>
          </a:stretch>
        </p:blipFill>
        <p:spPr>
          <a:xfrm>
            <a:off x="6228190" y="1044772"/>
            <a:ext cx="2287160" cy="2384228"/>
          </a:xfrm>
          <a:prstGeom prst="rect">
            <a:avLst/>
          </a:prstGeom>
        </p:spPr>
      </p:pic>
    </p:spTree>
    <p:extLst>
      <p:ext uri="{BB962C8B-B14F-4D97-AF65-F5344CB8AC3E}">
        <p14:creationId xmlns:p14="http://schemas.microsoft.com/office/powerpoint/2010/main" val="1251227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应用举例</a:t>
            </a:r>
          </a:p>
        </p:txBody>
      </p:sp>
      <p:sp>
        <p:nvSpPr>
          <p:cNvPr id="3" name="内容占位符 2"/>
          <p:cNvSpPr>
            <a:spLocks noGrp="1"/>
          </p:cNvSpPr>
          <p:nvPr>
            <p:ph idx="1"/>
          </p:nvPr>
        </p:nvSpPr>
        <p:spPr/>
        <p:txBody>
          <a:bodyPr>
            <a:normAutofit/>
          </a:bodyPr>
          <a:lstStyle/>
          <a:p>
            <a:pPr>
              <a:lnSpc>
                <a:spcPct val="150000"/>
              </a:lnSpc>
              <a:spcBef>
                <a:spcPts val="1200"/>
              </a:spcBef>
            </a:pPr>
            <a:r>
              <a:rPr lang="zh-CN" altLang="en-US" sz="1800" dirty="0">
                <a:latin typeface="微软雅黑" panose="020B0503020204020204" pitchFamily="34" charset="-122"/>
              </a:rPr>
              <a:t>队列在日常生活中和计算机程序设计中，有着非常重要的作用，在此，仅举出两个方面例子来说明它，其它应用在后面的学习中将会遇到。</a:t>
            </a:r>
          </a:p>
          <a:p>
            <a:pPr>
              <a:lnSpc>
                <a:spcPct val="150000"/>
              </a:lnSpc>
              <a:spcBef>
                <a:spcPts val="1200"/>
              </a:spcBef>
            </a:pPr>
            <a:r>
              <a:rPr lang="zh-CN" altLang="en-US" sz="1800" dirty="0">
                <a:solidFill>
                  <a:srgbClr val="FF0000"/>
                </a:solidFill>
                <a:latin typeface="微软雅黑" panose="020B0503020204020204" pitchFamily="34" charset="-122"/>
              </a:rPr>
              <a:t>第一个例子就是</a:t>
            </a:r>
            <a:r>
              <a:rPr lang="en-US" altLang="zh-CN" sz="1800" dirty="0">
                <a:solidFill>
                  <a:srgbClr val="FF0000"/>
                </a:solidFill>
                <a:latin typeface="微软雅黑" panose="020B0503020204020204" pitchFamily="34" charset="-122"/>
              </a:rPr>
              <a:t>CPU</a:t>
            </a:r>
            <a:r>
              <a:rPr lang="zh-CN" altLang="en-US" sz="1800" dirty="0">
                <a:solidFill>
                  <a:srgbClr val="FF0000"/>
                </a:solidFill>
                <a:latin typeface="微软雅黑" panose="020B0503020204020204" pitchFamily="34" charset="-122"/>
              </a:rPr>
              <a:t>资源的竞争问题</a:t>
            </a:r>
            <a:r>
              <a:rPr lang="zh-CN" altLang="en-US" sz="1800" dirty="0">
                <a:latin typeface="微软雅黑" panose="020B0503020204020204" pitchFamily="34" charset="-122"/>
              </a:rPr>
              <a:t>。在具有多个终端的计算机系统中，有多个用户需要使用</a:t>
            </a:r>
            <a:r>
              <a:rPr lang="en-US" altLang="zh-CN" sz="1800" dirty="0">
                <a:latin typeface="微软雅黑" panose="020B0503020204020204" pitchFamily="34" charset="-122"/>
              </a:rPr>
              <a:t>CPU</a:t>
            </a:r>
            <a:r>
              <a:rPr lang="zh-CN" altLang="en-US" sz="1800" dirty="0">
                <a:latin typeface="微软雅黑" panose="020B0503020204020204" pitchFamily="34" charset="-122"/>
              </a:rPr>
              <a:t>各自运行自己的程序，它们分别通过各自终端向操作系统提出使用</a:t>
            </a:r>
            <a:r>
              <a:rPr lang="en-US" altLang="zh-CN" sz="1800" dirty="0">
                <a:latin typeface="微软雅黑" panose="020B0503020204020204" pitchFamily="34" charset="-122"/>
              </a:rPr>
              <a:t>CPU</a:t>
            </a:r>
            <a:r>
              <a:rPr lang="zh-CN" altLang="en-US" sz="1800" dirty="0">
                <a:latin typeface="微软雅黑" panose="020B0503020204020204" pitchFamily="34" charset="-122"/>
              </a:rPr>
              <a:t>的请求。</a:t>
            </a:r>
            <a:endParaRPr lang="en-US" altLang="zh-CN" sz="1800" dirty="0">
              <a:latin typeface="微软雅黑" panose="020B0503020204020204" pitchFamily="34" charset="-122"/>
            </a:endParaRPr>
          </a:p>
          <a:p>
            <a:pPr>
              <a:lnSpc>
                <a:spcPct val="150000"/>
              </a:lnSpc>
              <a:spcBef>
                <a:spcPts val="1200"/>
              </a:spcBef>
            </a:pPr>
            <a:r>
              <a:rPr lang="zh-CN" altLang="en-US" sz="1800" dirty="0">
                <a:latin typeface="微软雅黑" panose="020B0503020204020204" pitchFamily="34" charset="-122"/>
              </a:rPr>
              <a:t>操作系统按照每个请求在时间上的先后顺序，将其排成一个队列，每次把</a:t>
            </a:r>
            <a:r>
              <a:rPr lang="en-US" altLang="zh-CN" sz="1800" dirty="0">
                <a:latin typeface="微软雅黑" panose="020B0503020204020204" pitchFamily="34" charset="-122"/>
              </a:rPr>
              <a:t>CPU</a:t>
            </a:r>
            <a:r>
              <a:rPr lang="zh-CN" altLang="en-US" sz="1800" dirty="0">
                <a:latin typeface="微软雅黑" panose="020B0503020204020204" pitchFamily="34" charset="-122"/>
              </a:rPr>
              <a:t>分配给队头用户使用，当相应的程序运行结束，则令其出队，再把</a:t>
            </a:r>
            <a:r>
              <a:rPr lang="en-US" altLang="zh-CN" sz="1800" dirty="0">
                <a:latin typeface="微软雅黑" panose="020B0503020204020204" pitchFamily="34" charset="-122"/>
              </a:rPr>
              <a:t>CPU</a:t>
            </a:r>
            <a:r>
              <a:rPr lang="zh-CN" altLang="en-US" sz="1800" dirty="0">
                <a:latin typeface="微软雅黑" panose="020B0503020204020204" pitchFamily="34" charset="-122"/>
              </a:rPr>
              <a:t>分配给新的队头用户，直到所有用户任务处理完毕。</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a:t>
            </a:fld>
            <a:endParaRPr lang="zh-CN" altLang="en-US" dirty="0"/>
          </a:p>
        </p:txBody>
      </p:sp>
      <p:pic>
        <p:nvPicPr>
          <p:cNvPr id="2050" name="Picture 2" descr="http://www.tutorialspoint.com/computer_fundamentals/images/cpu.jpg">
            <a:extLst>
              <a:ext uri="{FF2B5EF4-FFF2-40B4-BE49-F238E27FC236}">
                <a16:creationId xmlns:a16="http://schemas.microsoft.com/office/drawing/2014/main" id="{38647DF2-80F5-417C-AA65-C18F44D8B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506" y="4376769"/>
            <a:ext cx="261937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165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Breadth First Search</a:t>
            </a:r>
            <a:endParaRPr lang="zh-CN" altLang="en-US" dirty="0"/>
          </a:p>
        </p:txBody>
      </p:sp>
      <p:sp>
        <p:nvSpPr>
          <p:cNvPr id="3" name="内容占位符 2"/>
          <p:cNvSpPr>
            <a:spLocks noGrp="1"/>
          </p:cNvSpPr>
          <p:nvPr>
            <p:ph idx="1"/>
          </p:nvPr>
        </p:nvSpPr>
        <p:spPr/>
        <p:txBody>
          <a:bodyPr>
            <a:normAutofit/>
          </a:bodyPr>
          <a:lstStyle/>
          <a:p>
            <a:pPr marL="342900" lvl="0" indent="-342900" fontAlgn="base">
              <a:lnSpc>
                <a:spcPct val="150000"/>
              </a:lnSpc>
              <a:spcBef>
                <a:spcPts val="600"/>
              </a:spcBef>
              <a:spcAft>
                <a:spcPct val="0"/>
              </a:spcAft>
              <a:buClr>
                <a:srgbClr val="005825"/>
              </a:buClr>
              <a:buSzPct val="50000"/>
              <a:buFont typeface="Wingdings" pitchFamily="2" charset="2"/>
              <a:buChar char="n"/>
              <a:defRPr/>
            </a:pPr>
            <a:r>
              <a:rPr kumimoji="1" lang="zh-CN" altLang="en-US" kern="0" dirty="0">
                <a:latin typeface="Times New Roman" pitchFamily="18" charset="0"/>
                <a:cs typeface="Times New Roman" pitchFamily="18" charset="0"/>
              </a:rPr>
              <a:t>为了实现逐层访问</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算法中使用了一个</a:t>
            </a:r>
            <a:r>
              <a:rPr kumimoji="1" lang="zh-CN" altLang="en-US" kern="0" dirty="0">
                <a:solidFill>
                  <a:srgbClr val="0000FF"/>
                </a:solidFill>
                <a:latin typeface="Times New Roman" pitchFamily="18" charset="0"/>
                <a:cs typeface="Times New Roman" pitchFamily="18" charset="0"/>
              </a:rPr>
              <a:t>队列</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以记忆正在访问的这一层和上一层的顶点</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以便于向下一层访问。</a:t>
            </a:r>
          </a:p>
          <a:p>
            <a:pPr marL="342900" lvl="0" indent="-342900" fontAlgn="base">
              <a:lnSpc>
                <a:spcPct val="150000"/>
              </a:lnSpc>
              <a:spcBef>
                <a:spcPts val="600"/>
              </a:spcBef>
              <a:spcAft>
                <a:spcPct val="0"/>
              </a:spcAft>
              <a:buClr>
                <a:srgbClr val="005825"/>
              </a:buClr>
              <a:buSzPct val="50000"/>
              <a:buFont typeface="Wingdings" pitchFamily="2" charset="2"/>
              <a:buChar char="n"/>
              <a:defRPr/>
            </a:pPr>
            <a:r>
              <a:rPr kumimoji="1" lang="zh-CN" altLang="en-US" kern="0" dirty="0">
                <a:latin typeface="Times New Roman" pitchFamily="18" charset="0"/>
                <a:cs typeface="Times New Roman" pitchFamily="18" charset="0"/>
              </a:rPr>
              <a:t>为避免重复访问</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需要一个辅助数组。</a:t>
            </a:r>
          </a:p>
          <a:p>
            <a:pPr marL="342900" lvl="0" indent="-342900" fontAlgn="base">
              <a:lnSpc>
                <a:spcPct val="150000"/>
              </a:lnSpc>
              <a:spcBef>
                <a:spcPts val="600"/>
              </a:spcBef>
              <a:spcAft>
                <a:spcPct val="0"/>
              </a:spcAft>
              <a:buClr>
                <a:srgbClr val="FF7C80"/>
              </a:buClr>
              <a:buSzPct val="50000"/>
              <a:buNone/>
              <a:defRPr/>
            </a:pPr>
            <a:r>
              <a:rPr kumimoji="1" lang="zh-CN" altLang="en-US" kern="0" dirty="0">
                <a:latin typeface="Times New Roman" pitchFamily="18" charset="0"/>
                <a:cs typeface="Times New Roman" pitchFamily="18" charset="0"/>
              </a:rPr>
              <a:t> </a:t>
            </a:r>
            <a:r>
              <a:rPr kumimoji="1" lang="en-US" altLang="zh-CN" b="1" kern="0" dirty="0">
                <a:latin typeface="Times New Roman" pitchFamily="18" charset="0"/>
                <a:cs typeface="Times New Roman" pitchFamily="18" charset="0"/>
              </a:rPr>
              <a:t>visited [ ]</a:t>
            </a:r>
            <a:r>
              <a:rPr kumimoji="1" lang="zh-CN" altLang="en-US" kern="0" dirty="0">
                <a:latin typeface="Times New Roman" pitchFamily="18" charset="0"/>
                <a:cs typeface="Times New Roman" pitchFamily="18" charset="0"/>
              </a:rPr>
              <a:t>，给被访问过的顶点加标记。</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40</a:t>
            </a:fld>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380" y="3429000"/>
            <a:ext cx="5405240" cy="272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9329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Breadth First Search</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矩形 5"/>
          <p:cNvSpPr/>
          <p:nvPr/>
        </p:nvSpPr>
        <p:spPr>
          <a:xfrm>
            <a:off x="241068" y="878165"/>
            <a:ext cx="4330932" cy="5027530"/>
          </a:xfrm>
          <a:prstGeom prst="rect">
            <a:avLst/>
          </a:prstGeom>
        </p:spPr>
        <p:txBody>
          <a:bodyPr wrap="square">
            <a:spAutoFit/>
          </a:bodyPr>
          <a:lstStyle/>
          <a:p>
            <a:pPr>
              <a:lnSpc>
                <a:spcPct val="110000"/>
              </a:lnSpc>
              <a:spcBef>
                <a:spcPts val="300"/>
              </a:spcBef>
            </a:pPr>
            <a:r>
              <a:rPr lang="en-US" altLang="zh-CN" dirty="0">
                <a:latin typeface="Times New Roman" pitchFamily="18" charset="0"/>
                <a:ea typeface="微软雅黑" pitchFamily="34" charset="-122"/>
                <a:cs typeface="Times New Roman" pitchFamily="18" charset="0"/>
              </a:rPr>
              <a:t>template&lt;class Type&gt;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void BFS ( Graph &lt;Type&gt;&amp; G, int v )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int n = </a:t>
            </a:r>
            <a:r>
              <a:rPr lang="en-US" altLang="zh-CN" dirty="0" err="1">
                <a:latin typeface="Times New Roman" pitchFamily="18" charset="0"/>
                <a:ea typeface="微软雅黑" pitchFamily="34" charset="-122"/>
                <a:cs typeface="Times New Roman" pitchFamily="18" charset="0"/>
              </a:rPr>
              <a:t>G.NumberOfVertices</a:t>
            </a:r>
            <a:r>
              <a:rPr lang="en-US" altLang="zh-CN" dirty="0">
                <a:latin typeface="Times New Roman" pitchFamily="18" charset="0"/>
                <a:ea typeface="微软雅黑" pitchFamily="34" charset="-122"/>
                <a:cs typeface="Times New Roman" pitchFamily="18" charset="0"/>
              </a:rPr>
              <a:t>(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int * visited = new int[n];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for ( int i = 0; i &lt; n; i++ )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visited[i] = 0;</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cout</a:t>
            </a:r>
            <a:r>
              <a:rPr lang="en-US" altLang="zh-CN" dirty="0">
                <a:latin typeface="Times New Roman" pitchFamily="18" charset="0"/>
                <a:ea typeface="微软雅黑" pitchFamily="34" charset="-122"/>
                <a:cs typeface="Times New Roman" pitchFamily="18" charset="0"/>
              </a:rPr>
              <a:t> &lt;&lt; </a:t>
            </a:r>
            <a:r>
              <a:rPr lang="en-US" altLang="zh-CN" dirty="0" err="1">
                <a:latin typeface="Times New Roman" pitchFamily="18" charset="0"/>
                <a:ea typeface="微软雅黑" pitchFamily="34" charset="-122"/>
                <a:cs typeface="Times New Roman" pitchFamily="18" charset="0"/>
              </a:rPr>
              <a:t>G.GetValue</a:t>
            </a:r>
            <a:r>
              <a:rPr lang="en-US" altLang="zh-CN" dirty="0">
                <a:latin typeface="Times New Roman" pitchFamily="18" charset="0"/>
                <a:ea typeface="微软雅黑" pitchFamily="34" charset="-122"/>
                <a:cs typeface="Times New Roman" pitchFamily="18" charset="0"/>
              </a:rPr>
              <a:t> (v) &lt;&lt; ' ';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visited[v] = 1;</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Queue&lt;int&gt; q;</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 </a:t>
            </a:r>
            <a:r>
              <a:rPr lang="zh-CN" altLang="en-US" dirty="0">
                <a:latin typeface="Times New Roman" pitchFamily="18" charset="0"/>
                <a:ea typeface="微软雅黑" pitchFamily="34" charset="-122"/>
                <a:cs typeface="Times New Roman" pitchFamily="18" charset="0"/>
              </a:rPr>
              <a:t>进队列</a:t>
            </a:r>
            <a:r>
              <a:rPr lang="en-US" altLang="zh-CN" dirty="0">
                <a:latin typeface="Times New Roman" pitchFamily="18" charset="0"/>
                <a:ea typeface="微软雅黑" pitchFamily="34" charset="-122"/>
                <a:cs typeface="Times New Roman" pitchFamily="18" charset="0"/>
              </a:rPr>
              <a:t>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q.EnQueue</a:t>
            </a:r>
            <a:r>
              <a:rPr lang="en-US" altLang="zh-CN" dirty="0">
                <a:latin typeface="Times New Roman" pitchFamily="18" charset="0"/>
                <a:ea typeface="微软雅黑" pitchFamily="34" charset="-122"/>
                <a:cs typeface="Times New Roman" pitchFamily="18" charset="0"/>
              </a:rPr>
              <a:t> (v);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a:t>
            </a:r>
            <a:r>
              <a:rPr lang="en-US" altLang="zh-CN" sz="2000" dirty="0">
                <a:solidFill>
                  <a:srgbClr val="FF0000"/>
                </a:solidFill>
                <a:latin typeface="Times New Roman" pitchFamily="18" charset="0"/>
                <a:ea typeface="微软雅黑" pitchFamily="34" charset="-122"/>
                <a:cs typeface="Times New Roman" pitchFamily="18" charset="0"/>
              </a:rPr>
              <a:t>…</a:t>
            </a:r>
            <a:endParaRPr lang="zh-CN" altLang="en-US" dirty="0">
              <a:solidFill>
                <a:srgbClr val="FF0000"/>
              </a:solidFill>
              <a:latin typeface="Times New Roman" pitchFamily="18" charset="0"/>
              <a:ea typeface="微软雅黑" pitchFamily="34" charset="-122"/>
              <a:cs typeface="Times New Roman" pitchFamily="18" charset="0"/>
            </a:endParaRP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delete [ ] visited;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a:t>
            </a:r>
          </a:p>
        </p:txBody>
      </p:sp>
      <p:sp>
        <p:nvSpPr>
          <p:cNvPr id="7" name="矩形 6"/>
          <p:cNvSpPr/>
          <p:nvPr/>
        </p:nvSpPr>
        <p:spPr>
          <a:xfrm>
            <a:off x="4039988" y="2115867"/>
            <a:ext cx="4971011" cy="3998018"/>
          </a:xfrm>
          <a:prstGeom prst="rect">
            <a:avLst/>
          </a:prstGeom>
        </p:spPr>
        <p:txBody>
          <a:bodyPr wrap="square">
            <a:spAutoFit/>
          </a:bodyPr>
          <a:lstStyle/>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while ( !</a:t>
            </a:r>
            <a:r>
              <a:rPr lang="en-US" altLang="zh-CN" sz="1600" dirty="0" err="1">
                <a:latin typeface="Times New Roman" pitchFamily="18" charset="0"/>
                <a:ea typeface="微软雅黑" pitchFamily="34" charset="-122"/>
                <a:cs typeface="Times New Roman" pitchFamily="18" charset="0"/>
              </a:rPr>
              <a:t>q.IsEmpty</a:t>
            </a:r>
            <a:r>
              <a:rPr lang="en-US" altLang="zh-CN" sz="1600" dirty="0">
                <a:latin typeface="Times New Roman" pitchFamily="18" charset="0"/>
                <a:ea typeface="微软雅黑" pitchFamily="34" charset="-122"/>
                <a:cs typeface="Times New Roman" pitchFamily="18" charset="0"/>
              </a:rPr>
              <a:t> ( ) ) {     	 // </a:t>
            </a:r>
            <a:r>
              <a:rPr lang="zh-CN" altLang="en-US" sz="1600" dirty="0">
                <a:latin typeface="Times New Roman" pitchFamily="18" charset="0"/>
                <a:ea typeface="微软雅黑" pitchFamily="34" charset="-122"/>
                <a:cs typeface="Times New Roman" pitchFamily="18" charset="0"/>
              </a:rPr>
              <a:t>队空搜索结束</a:t>
            </a:r>
          </a:p>
          <a:p>
            <a:pPr>
              <a:lnSpc>
                <a:spcPct val="130000"/>
              </a:lnSpc>
              <a:spcBef>
                <a:spcPts val="300"/>
              </a:spcBef>
            </a:pPr>
            <a:r>
              <a:rPr lang="zh-CN" altLang="en-US" sz="1600" dirty="0">
                <a:latin typeface="Times New Roman" pitchFamily="18" charset="0"/>
                <a:ea typeface="微软雅黑" pitchFamily="34" charset="-122"/>
                <a:cs typeface="Times New Roman" pitchFamily="18" charset="0"/>
              </a:rPr>
              <a:t>        </a:t>
            </a:r>
            <a:r>
              <a:rPr lang="en-US" altLang="zh-CN" sz="1600" dirty="0" err="1">
                <a:latin typeface="Times New Roman" pitchFamily="18" charset="0"/>
                <a:ea typeface="微软雅黑" pitchFamily="34" charset="-122"/>
                <a:cs typeface="Times New Roman" pitchFamily="18" charset="0"/>
              </a:rPr>
              <a:t>q.GetFront</a:t>
            </a:r>
            <a:r>
              <a:rPr lang="en-US" altLang="zh-CN" sz="1600" dirty="0">
                <a:latin typeface="Times New Roman" pitchFamily="18" charset="0"/>
                <a:ea typeface="微软雅黑" pitchFamily="34" charset="-122"/>
                <a:cs typeface="Times New Roman" pitchFamily="18" charset="0"/>
              </a:rPr>
              <a:t>(v);  </a:t>
            </a:r>
            <a:r>
              <a:rPr lang="en-US" altLang="zh-CN" sz="1600" dirty="0" err="1">
                <a:latin typeface="Times New Roman" pitchFamily="18" charset="0"/>
                <a:ea typeface="微软雅黑" pitchFamily="34" charset="-122"/>
                <a:cs typeface="Times New Roman" pitchFamily="18" charset="0"/>
              </a:rPr>
              <a:t>q.DeQueue</a:t>
            </a:r>
            <a:r>
              <a:rPr lang="en-US" altLang="zh-CN" sz="1600" dirty="0">
                <a:latin typeface="Times New Roman" pitchFamily="18" charset="0"/>
                <a:ea typeface="微软雅黑" pitchFamily="34" charset="-122"/>
                <a:cs typeface="Times New Roman" pitchFamily="18" charset="0"/>
              </a:rPr>
              <a:t> ( );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int w = </a:t>
            </a:r>
            <a:r>
              <a:rPr lang="en-US" altLang="zh-CN" sz="1600" dirty="0" err="1">
                <a:latin typeface="Times New Roman" pitchFamily="18" charset="0"/>
                <a:ea typeface="微软雅黑" pitchFamily="34" charset="-122"/>
                <a:cs typeface="Times New Roman" pitchFamily="18" charset="0"/>
              </a:rPr>
              <a:t>G.GetFirstNeighbor</a:t>
            </a:r>
            <a:r>
              <a:rPr lang="en-US" altLang="zh-CN" sz="1600" dirty="0">
                <a:latin typeface="Times New Roman" pitchFamily="18" charset="0"/>
                <a:ea typeface="微软雅黑" pitchFamily="34" charset="-122"/>
                <a:cs typeface="Times New Roman" pitchFamily="18" charset="0"/>
              </a:rPr>
              <a:t> (v);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while ( w != -1 ) {  	 // </a:t>
            </a:r>
            <a:r>
              <a:rPr lang="zh-CN" altLang="en-US" sz="1600" dirty="0">
                <a:latin typeface="Times New Roman" pitchFamily="18" charset="0"/>
                <a:ea typeface="微软雅黑" pitchFamily="34" charset="-122"/>
                <a:cs typeface="Times New Roman" pitchFamily="18" charset="0"/>
              </a:rPr>
              <a:t>若邻接顶点 </a:t>
            </a:r>
            <a:r>
              <a:rPr lang="en-US" altLang="zh-CN" sz="1600" dirty="0">
                <a:latin typeface="Times New Roman" pitchFamily="18" charset="0"/>
                <a:ea typeface="微软雅黑" pitchFamily="34" charset="-122"/>
                <a:cs typeface="Times New Roman" pitchFamily="18" charset="0"/>
              </a:rPr>
              <a:t>w </a:t>
            </a:r>
            <a:r>
              <a:rPr lang="zh-CN" altLang="en-US" sz="1600" dirty="0">
                <a:latin typeface="Times New Roman" pitchFamily="18" charset="0"/>
                <a:ea typeface="微软雅黑" pitchFamily="34" charset="-122"/>
                <a:cs typeface="Times New Roman" pitchFamily="18" charset="0"/>
              </a:rPr>
              <a:t>存在</a:t>
            </a:r>
          </a:p>
          <a:p>
            <a:pPr>
              <a:lnSpc>
                <a:spcPct val="130000"/>
              </a:lnSpc>
              <a:spcBef>
                <a:spcPts val="300"/>
              </a:spcBef>
            </a:pPr>
            <a:r>
              <a:rPr lang="zh-CN" altLang="en-US" sz="1600" dirty="0">
                <a:latin typeface="Times New Roman" pitchFamily="18" charset="0"/>
                <a:ea typeface="微软雅黑" pitchFamily="34" charset="-122"/>
                <a:cs typeface="Times New Roman" pitchFamily="18" charset="0"/>
              </a:rPr>
              <a:t>	   </a:t>
            </a:r>
            <a:r>
              <a:rPr lang="en-US" altLang="zh-CN" sz="1600" dirty="0">
                <a:latin typeface="Times New Roman" pitchFamily="18" charset="0"/>
                <a:ea typeface="微软雅黑" pitchFamily="34" charset="-122"/>
                <a:cs typeface="Times New Roman" pitchFamily="18" charset="0"/>
              </a:rPr>
              <a:t>if ( !visited[w] ) {     // </a:t>
            </a:r>
            <a:r>
              <a:rPr lang="zh-CN" altLang="en-US" sz="1600" dirty="0">
                <a:latin typeface="Times New Roman" pitchFamily="18" charset="0"/>
                <a:ea typeface="微软雅黑" pitchFamily="34" charset="-122"/>
                <a:cs typeface="Times New Roman" pitchFamily="18" charset="0"/>
              </a:rPr>
              <a:t>未访问过</a:t>
            </a:r>
          </a:p>
          <a:p>
            <a:pPr>
              <a:lnSpc>
                <a:spcPct val="130000"/>
              </a:lnSpc>
              <a:spcBef>
                <a:spcPts val="300"/>
              </a:spcBef>
            </a:pPr>
            <a:r>
              <a:rPr lang="zh-CN" altLang="en-US" sz="1600" dirty="0">
                <a:latin typeface="Times New Roman" pitchFamily="18" charset="0"/>
                <a:ea typeface="微软雅黑" pitchFamily="34" charset="-122"/>
                <a:cs typeface="Times New Roman" pitchFamily="18" charset="0"/>
              </a:rPr>
              <a:t>	       </a:t>
            </a:r>
            <a:r>
              <a:rPr lang="en-US" altLang="zh-CN" sz="1600" dirty="0" err="1">
                <a:latin typeface="Times New Roman" pitchFamily="18" charset="0"/>
                <a:ea typeface="微软雅黑" pitchFamily="34" charset="-122"/>
                <a:cs typeface="Times New Roman" pitchFamily="18" charset="0"/>
              </a:rPr>
              <a:t>cout</a:t>
            </a:r>
            <a:r>
              <a:rPr lang="en-US" altLang="zh-CN" sz="1600" dirty="0">
                <a:latin typeface="Times New Roman" pitchFamily="18" charset="0"/>
                <a:ea typeface="微软雅黑" pitchFamily="34" charset="-122"/>
                <a:cs typeface="Times New Roman" pitchFamily="18" charset="0"/>
              </a:rPr>
              <a:t> &lt;&lt; </a:t>
            </a:r>
            <a:r>
              <a:rPr lang="en-US" altLang="zh-CN" sz="1600" dirty="0" err="1">
                <a:latin typeface="Times New Roman" pitchFamily="18" charset="0"/>
                <a:ea typeface="微软雅黑" pitchFamily="34" charset="-122"/>
                <a:cs typeface="Times New Roman" pitchFamily="18" charset="0"/>
              </a:rPr>
              <a:t>G.GetValue</a:t>
            </a:r>
            <a:r>
              <a:rPr lang="en-US" altLang="zh-CN" sz="1600" dirty="0">
                <a:latin typeface="Times New Roman" pitchFamily="18" charset="0"/>
                <a:ea typeface="微软雅黑" pitchFamily="34" charset="-122"/>
                <a:cs typeface="Times New Roman" pitchFamily="18" charset="0"/>
              </a:rPr>
              <a:t> (w) &lt;&lt; ‘ ’;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visited[w] = 1;   </a:t>
            </a:r>
            <a:r>
              <a:rPr lang="en-US" altLang="zh-CN" sz="1600" dirty="0" err="1">
                <a:latin typeface="Times New Roman" pitchFamily="18" charset="0"/>
                <a:ea typeface="微软雅黑" pitchFamily="34" charset="-122"/>
                <a:cs typeface="Times New Roman" pitchFamily="18" charset="0"/>
              </a:rPr>
              <a:t>q.EnQueue</a:t>
            </a:r>
            <a:r>
              <a:rPr lang="en-US" altLang="zh-CN" sz="1600" dirty="0">
                <a:latin typeface="Times New Roman" pitchFamily="18" charset="0"/>
                <a:ea typeface="微软雅黑" pitchFamily="34" charset="-122"/>
                <a:cs typeface="Times New Roman" pitchFamily="18" charset="0"/>
              </a:rPr>
              <a:t> (w);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w = </a:t>
            </a:r>
            <a:r>
              <a:rPr lang="en-US" altLang="zh-CN" sz="1600" dirty="0" err="1">
                <a:latin typeface="Times New Roman" pitchFamily="18" charset="0"/>
                <a:ea typeface="微软雅黑" pitchFamily="34" charset="-122"/>
                <a:cs typeface="Times New Roman" pitchFamily="18" charset="0"/>
              </a:rPr>
              <a:t>G.GetNextNeighbor</a:t>
            </a:r>
            <a:r>
              <a:rPr lang="en-US" altLang="zh-CN" sz="1600" dirty="0">
                <a:latin typeface="Times New Roman" pitchFamily="18" charset="0"/>
                <a:ea typeface="微软雅黑" pitchFamily="34" charset="-122"/>
                <a:cs typeface="Times New Roman" pitchFamily="18" charset="0"/>
              </a:rPr>
              <a:t> (v, w);</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        // </a:t>
            </a:r>
            <a:r>
              <a:rPr lang="zh-CN" altLang="en-US" sz="1600" dirty="0">
                <a:latin typeface="Times New Roman" pitchFamily="18" charset="0"/>
                <a:ea typeface="微软雅黑" pitchFamily="34" charset="-122"/>
                <a:cs typeface="Times New Roman" pitchFamily="18" charset="0"/>
              </a:rPr>
              <a:t>重复检测 </a:t>
            </a:r>
            <a:r>
              <a:rPr lang="en-US" altLang="zh-CN" sz="1600" dirty="0">
                <a:latin typeface="Times New Roman" pitchFamily="18" charset="0"/>
                <a:ea typeface="微软雅黑" pitchFamily="34" charset="-122"/>
                <a:cs typeface="Times New Roman" pitchFamily="18" charset="0"/>
              </a:rPr>
              <a:t>v </a:t>
            </a:r>
            <a:r>
              <a:rPr lang="zh-CN" altLang="en-US" sz="1600" dirty="0">
                <a:latin typeface="Times New Roman" pitchFamily="18" charset="0"/>
                <a:ea typeface="微软雅黑" pitchFamily="34" charset="-122"/>
                <a:cs typeface="Times New Roman" pitchFamily="18" charset="0"/>
              </a:rPr>
              <a:t>的所有邻接</a:t>
            </a:r>
            <a:endParaRPr lang="en-US" altLang="zh-CN" sz="1600" dirty="0">
              <a:latin typeface="Times New Roman" pitchFamily="18" charset="0"/>
              <a:ea typeface="微软雅黑" pitchFamily="34" charset="-122"/>
              <a:cs typeface="Times New Roman" pitchFamily="18" charset="0"/>
            </a:endParaRP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    	// </a:t>
            </a:r>
            <a:r>
              <a:rPr lang="zh-CN" altLang="en-US" sz="1600" dirty="0">
                <a:latin typeface="Times New Roman" pitchFamily="18" charset="0"/>
                <a:ea typeface="微软雅黑" pitchFamily="34" charset="-122"/>
                <a:cs typeface="Times New Roman" pitchFamily="18" charset="0"/>
              </a:rPr>
              <a:t>外层循环，判队列空否</a:t>
            </a:r>
          </a:p>
        </p:txBody>
      </p:sp>
      <p:sp>
        <p:nvSpPr>
          <p:cNvPr id="8" name="矩形标注 7"/>
          <p:cNvSpPr/>
          <p:nvPr/>
        </p:nvSpPr>
        <p:spPr>
          <a:xfrm>
            <a:off x="4039987" y="2115867"/>
            <a:ext cx="4971011" cy="3998018"/>
          </a:xfrm>
          <a:prstGeom prst="wedgeRectCallout">
            <a:avLst>
              <a:gd name="adj1" fmla="val -110702"/>
              <a:gd name="adj2" fmla="val 19164"/>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36FD9405-CE62-418F-9683-85B6A1C55A4B}" type="slidenum">
              <a:rPr lang="zh-CN" altLang="en-US" smtClean="0"/>
              <a:pPr/>
              <a:t>41</a:t>
            </a:fld>
            <a:endParaRPr lang="zh-CN" altLang="en-US" dirty="0"/>
          </a:p>
        </p:txBody>
      </p:sp>
    </p:spTree>
    <p:extLst>
      <p:ext uri="{BB962C8B-B14F-4D97-AF65-F5344CB8AC3E}">
        <p14:creationId xmlns:p14="http://schemas.microsoft.com/office/powerpoint/2010/main" val="1204587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Palindrome (</a:t>
            </a:r>
            <a:r>
              <a:rPr lang="zh-CN" altLang="en-US" sz="2400" dirty="0"/>
              <a:t>回文</a:t>
            </a:r>
            <a:r>
              <a:rPr lang="en-US" altLang="zh-CN" dirty="0"/>
              <a:t>)</a:t>
            </a:r>
            <a:endParaRPr lang="zh-CN" altLang="en-US" dirty="0"/>
          </a:p>
        </p:txBody>
      </p:sp>
      <p:sp>
        <p:nvSpPr>
          <p:cNvPr id="3" name="内容占位符 2"/>
          <p:cNvSpPr>
            <a:spLocks noGrp="1"/>
          </p:cNvSpPr>
          <p:nvPr>
            <p:ph idx="1"/>
          </p:nvPr>
        </p:nvSpPr>
        <p:spPr/>
        <p:txBody>
          <a:bodyPr/>
          <a:lstStyle/>
          <a:p>
            <a:pPr>
              <a:lnSpc>
                <a:spcPct val="120000"/>
              </a:lnSpc>
              <a:spcBef>
                <a:spcPts val="1200"/>
              </a:spcBef>
            </a:pPr>
            <a:r>
              <a:rPr lang="en-US" altLang="zh-CN" dirty="0"/>
              <a:t>A palindrome is a word, phrase, number, or other sequence of symbols or elements that reads the same forward or reversed.</a:t>
            </a:r>
          </a:p>
          <a:p>
            <a:pPr>
              <a:lnSpc>
                <a:spcPct val="120000"/>
              </a:lnSpc>
              <a:spcBef>
                <a:spcPts val="1200"/>
              </a:spcBef>
            </a:pPr>
            <a:r>
              <a:rPr lang="en-US" altLang="zh-CN" dirty="0"/>
              <a:t>For example, “</a:t>
            </a:r>
            <a:r>
              <a:rPr lang="en-US" altLang="zh-CN" dirty="0" err="1">
                <a:solidFill>
                  <a:srgbClr val="005825"/>
                </a:solidFill>
              </a:rPr>
              <a:t>ab</a:t>
            </a:r>
            <a:r>
              <a:rPr lang="en-US" altLang="zh-CN" dirty="0" err="1">
                <a:solidFill>
                  <a:srgbClr val="0000FF"/>
                </a:solidFill>
              </a:rPr>
              <a:t>ba</a:t>
            </a:r>
            <a:r>
              <a:rPr lang="en-US" altLang="zh-CN" dirty="0"/>
              <a:t>” and “</a:t>
            </a:r>
            <a:r>
              <a:rPr lang="en-US" altLang="zh-CN" dirty="0" err="1">
                <a:solidFill>
                  <a:srgbClr val="005825"/>
                </a:solidFill>
              </a:rPr>
              <a:t>ab</a:t>
            </a:r>
            <a:r>
              <a:rPr lang="en-US" altLang="zh-CN" dirty="0" err="1"/>
              <a:t>c</a:t>
            </a:r>
            <a:r>
              <a:rPr lang="en-US" altLang="zh-CN" dirty="0" err="1">
                <a:solidFill>
                  <a:srgbClr val="0000FF"/>
                </a:solidFill>
              </a:rPr>
              <a:t>ba</a:t>
            </a:r>
            <a:r>
              <a:rPr lang="en-US" altLang="zh-CN" dirty="0"/>
              <a:t>” are palindromes, but “</a:t>
            </a:r>
            <a:r>
              <a:rPr lang="en-US" altLang="zh-CN" dirty="0" err="1"/>
              <a:t>abcde</a:t>
            </a:r>
            <a:r>
              <a:rPr lang="en-US" altLang="zh-CN" dirty="0"/>
              <a:t>” or “</a:t>
            </a:r>
            <a:r>
              <a:rPr lang="en-US" altLang="zh-CN" dirty="0" err="1"/>
              <a:t>ababab</a:t>
            </a:r>
            <a:r>
              <a:rPr lang="en-US" altLang="zh-CN" dirty="0"/>
              <a:t>” are not palindromes.</a:t>
            </a:r>
          </a:p>
          <a:p>
            <a:pPr>
              <a:lnSpc>
                <a:spcPct val="120000"/>
              </a:lnSpc>
              <a:spcBef>
                <a:spcPts val="1200"/>
              </a:spcBef>
            </a:pPr>
            <a:r>
              <a:rPr lang="en-US" altLang="zh-CN" dirty="0"/>
              <a:t>Please write an algorithm to check whether a string is a palindrome.</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42</a:t>
            </a:fld>
            <a:endParaRPr lang="zh-CN" altLang="en-US" dirty="0"/>
          </a:p>
        </p:txBody>
      </p:sp>
    </p:spTree>
    <p:extLst>
      <p:ext uri="{BB962C8B-B14F-4D97-AF65-F5344CB8AC3E}">
        <p14:creationId xmlns:p14="http://schemas.microsoft.com/office/powerpoint/2010/main" val="2099586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Palindrome</a:t>
            </a:r>
            <a:endParaRPr lang="zh-CN" altLang="en-US" dirty="0"/>
          </a:p>
        </p:txBody>
      </p:sp>
      <p:sp>
        <p:nvSpPr>
          <p:cNvPr id="3" name="内容占位符 2"/>
          <p:cNvSpPr>
            <a:spLocks noGrp="1"/>
          </p:cNvSpPr>
          <p:nvPr>
            <p:ph idx="1"/>
          </p:nvPr>
        </p:nvSpPr>
        <p:spPr/>
        <p:txBody>
          <a:bodyPr/>
          <a:lstStyle/>
          <a:p>
            <a:r>
              <a:rPr lang="en-US" altLang="zh-CN" dirty="0"/>
              <a:t>Basic idea: Use “stack” and “queue” simultaneously.</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43</a:t>
            </a:fld>
            <a:endParaRPr lang="zh-CN" altLang="en-US" dirty="0"/>
          </a:p>
        </p:txBody>
      </p:sp>
      <p:pic>
        <p:nvPicPr>
          <p:cNvPr id="6" name="图片 5"/>
          <p:cNvPicPr>
            <a:picLocks noChangeAspect="1"/>
          </p:cNvPicPr>
          <p:nvPr/>
        </p:nvPicPr>
        <p:blipFill>
          <a:blip r:embed="rId2"/>
          <a:stretch>
            <a:fillRect/>
          </a:stretch>
        </p:blipFill>
        <p:spPr>
          <a:xfrm>
            <a:off x="786213" y="1541115"/>
            <a:ext cx="6424283" cy="4158930"/>
          </a:xfrm>
          <a:prstGeom prst="rect">
            <a:avLst/>
          </a:prstGeom>
        </p:spPr>
      </p:pic>
    </p:spTree>
    <p:extLst>
      <p:ext uri="{BB962C8B-B14F-4D97-AF65-F5344CB8AC3E}">
        <p14:creationId xmlns:p14="http://schemas.microsoft.com/office/powerpoint/2010/main" val="2141899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Dual Stack</a:t>
            </a:r>
            <a:endParaRPr lang="zh-CN" altLang="en-US" dirty="0"/>
          </a:p>
        </p:txBody>
      </p:sp>
      <p:sp>
        <p:nvSpPr>
          <p:cNvPr id="3" name="内容占位符 2"/>
          <p:cNvSpPr>
            <a:spLocks noGrp="1"/>
          </p:cNvSpPr>
          <p:nvPr>
            <p:ph idx="1"/>
          </p:nvPr>
        </p:nvSpPr>
        <p:spPr/>
        <p:txBody>
          <a:bodyPr/>
          <a:lstStyle/>
          <a:p>
            <a:pPr>
              <a:lnSpc>
                <a:spcPct val="120000"/>
              </a:lnSpc>
              <a:spcBef>
                <a:spcPts val="1200"/>
              </a:spcBef>
            </a:pPr>
            <a:r>
              <a:rPr lang="zh-CN" altLang="en-US" sz="2000" dirty="0"/>
              <a:t>利用两个栈</a:t>
            </a:r>
            <a:r>
              <a:rPr lang="en-US" altLang="zh-CN" sz="2000" dirty="0"/>
              <a:t>S1</a:t>
            </a:r>
            <a:r>
              <a:rPr lang="zh-CN" altLang="en-US" sz="2000" dirty="0"/>
              <a:t>和</a:t>
            </a:r>
            <a:r>
              <a:rPr lang="en-US" altLang="zh-CN" sz="2000" dirty="0"/>
              <a:t>S2</a:t>
            </a:r>
            <a:r>
              <a:rPr lang="zh-CN" altLang="en-US" sz="2000" dirty="0"/>
              <a:t>模拟一个队列，写出入队和出队的算法 </a:t>
            </a:r>
            <a:r>
              <a:rPr lang="en-US" altLang="zh-CN" sz="2000" dirty="0"/>
              <a:t>(</a:t>
            </a:r>
            <a:r>
              <a:rPr lang="zh-CN" altLang="en-US" sz="2000" dirty="0"/>
              <a:t>可用栈的基本操作</a:t>
            </a:r>
            <a:r>
              <a:rPr lang="en-US" altLang="zh-CN" sz="2000" dirty="0"/>
              <a:t>)</a:t>
            </a:r>
            <a:r>
              <a:rPr lang="zh-CN" altLang="en-US" sz="2000" dirty="0"/>
              <a:t>。</a:t>
            </a:r>
            <a:r>
              <a:rPr lang="en-US" altLang="zh-CN" sz="2000" dirty="0"/>
              <a:t>(</a:t>
            </a:r>
            <a:r>
              <a:rPr lang="zh-CN" altLang="en-US" sz="2000" dirty="0"/>
              <a:t>某年研究生入学试题</a:t>
            </a:r>
            <a:r>
              <a:rPr lang="en-US" altLang="zh-CN" sz="2000" dirty="0"/>
              <a:t>12</a:t>
            </a:r>
            <a:r>
              <a:rPr lang="zh-CN" altLang="en-US" sz="2000" dirty="0"/>
              <a:t>分</a:t>
            </a:r>
            <a:r>
              <a:rPr lang="en-US" altLang="zh-CN" sz="2000" dirty="0"/>
              <a:t>)</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44</a:t>
            </a:fld>
            <a:endParaRPr lang="zh-CN" altLang="en-US" dirty="0"/>
          </a:p>
        </p:txBody>
      </p:sp>
      <p:pic>
        <p:nvPicPr>
          <p:cNvPr id="6" name="图片 5"/>
          <p:cNvPicPr>
            <a:picLocks noChangeAspect="1"/>
          </p:cNvPicPr>
          <p:nvPr/>
        </p:nvPicPr>
        <p:blipFill>
          <a:blip r:embed="rId2"/>
          <a:stretch>
            <a:fillRect/>
          </a:stretch>
        </p:blipFill>
        <p:spPr>
          <a:xfrm>
            <a:off x="1396773" y="2128393"/>
            <a:ext cx="6350454" cy="3450724"/>
          </a:xfrm>
          <a:prstGeom prst="rect">
            <a:avLst/>
          </a:prstGeom>
        </p:spPr>
      </p:pic>
    </p:spTree>
    <p:extLst>
      <p:ext uri="{BB962C8B-B14F-4D97-AF65-F5344CB8AC3E}">
        <p14:creationId xmlns:p14="http://schemas.microsoft.com/office/powerpoint/2010/main" val="3184372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Dual Stack</a:t>
            </a:r>
            <a:endParaRPr lang="zh-CN" altLang="en-US" dirty="0"/>
          </a:p>
        </p:txBody>
      </p:sp>
      <p:sp>
        <p:nvSpPr>
          <p:cNvPr id="3" name="内容占位符 2"/>
          <p:cNvSpPr>
            <a:spLocks noGrp="1"/>
          </p:cNvSpPr>
          <p:nvPr>
            <p:ph idx="1"/>
          </p:nvPr>
        </p:nvSpPr>
        <p:spPr/>
        <p:txBody>
          <a:bodyPr/>
          <a:lstStyle/>
          <a:p>
            <a:r>
              <a:rPr lang="en-US" altLang="zh-CN" dirty="0"/>
              <a:t>Algorithm overview</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45</a:t>
            </a:fld>
            <a:endParaRPr lang="zh-CN" altLang="en-US" dirty="0"/>
          </a:p>
        </p:txBody>
      </p:sp>
      <p:pic>
        <p:nvPicPr>
          <p:cNvPr id="6" name="图片 5"/>
          <p:cNvPicPr>
            <a:picLocks noChangeAspect="1"/>
          </p:cNvPicPr>
          <p:nvPr/>
        </p:nvPicPr>
        <p:blipFill>
          <a:blip r:embed="rId2"/>
          <a:stretch>
            <a:fillRect/>
          </a:stretch>
        </p:blipFill>
        <p:spPr>
          <a:xfrm>
            <a:off x="658029" y="1591281"/>
            <a:ext cx="7827942" cy="3834716"/>
          </a:xfrm>
          <a:prstGeom prst="rect">
            <a:avLst/>
          </a:prstGeom>
        </p:spPr>
      </p:pic>
    </p:spTree>
    <p:extLst>
      <p:ext uri="{BB962C8B-B14F-4D97-AF65-F5344CB8AC3E}">
        <p14:creationId xmlns:p14="http://schemas.microsoft.com/office/powerpoint/2010/main" val="2781755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Dual Stack</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46</a:t>
            </a:fld>
            <a:endParaRPr lang="zh-CN" altLang="en-US" dirty="0"/>
          </a:p>
        </p:txBody>
      </p:sp>
      <p:pic>
        <p:nvPicPr>
          <p:cNvPr id="6" name="图片 5"/>
          <p:cNvPicPr>
            <a:picLocks noChangeAspect="1"/>
          </p:cNvPicPr>
          <p:nvPr/>
        </p:nvPicPr>
        <p:blipFill>
          <a:blip r:embed="rId2"/>
          <a:stretch>
            <a:fillRect/>
          </a:stretch>
        </p:blipFill>
        <p:spPr>
          <a:xfrm>
            <a:off x="530038" y="879070"/>
            <a:ext cx="7680245" cy="5099860"/>
          </a:xfrm>
          <a:prstGeom prst="rect">
            <a:avLst/>
          </a:prstGeom>
        </p:spPr>
      </p:pic>
      <p:pic>
        <p:nvPicPr>
          <p:cNvPr id="1026" name="Picture 2">
            <a:extLst>
              <a:ext uri="{FF2B5EF4-FFF2-40B4-BE49-F238E27FC236}">
                <a16:creationId xmlns:a16="http://schemas.microsoft.com/office/drawing/2014/main" id="{DAF70DA2-1E40-EDEF-D42F-EA7581F9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4383443"/>
            <a:ext cx="2532459" cy="159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01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Dual Stack</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47</a:t>
            </a:fld>
            <a:endParaRPr lang="zh-CN" altLang="en-US" dirty="0"/>
          </a:p>
        </p:txBody>
      </p:sp>
      <p:pic>
        <p:nvPicPr>
          <p:cNvPr id="6" name="图片 5"/>
          <p:cNvPicPr>
            <a:picLocks noChangeAspect="1"/>
          </p:cNvPicPr>
          <p:nvPr/>
        </p:nvPicPr>
        <p:blipFill>
          <a:blip r:embed="rId2"/>
          <a:stretch>
            <a:fillRect/>
          </a:stretch>
        </p:blipFill>
        <p:spPr>
          <a:xfrm>
            <a:off x="341833" y="906572"/>
            <a:ext cx="5318797" cy="3280867"/>
          </a:xfrm>
          <a:prstGeom prst="rect">
            <a:avLst/>
          </a:prstGeom>
        </p:spPr>
      </p:pic>
      <p:pic>
        <p:nvPicPr>
          <p:cNvPr id="3" name="图片 2">
            <a:extLst>
              <a:ext uri="{FF2B5EF4-FFF2-40B4-BE49-F238E27FC236}">
                <a16:creationId xmlns:a16="http://schemas.microsoft.com/office/drawing/2014/main" id="{295F7B50-6977-F488-06EE-F65E554B192E}"/>
              </a:ext>
            </a:extLst>
          </p:cNvPr>
          <p:cNvPicPr>
            <a:picLocks noChangeAspect="1"/>
          </p:cNvPicPr>
          <p:nvPr/>
        </p:nvPicPr>
        <p:blipFill>
          <a:blip r:embed="rId3"/>
          <a:stretch>
            <a:fillRect/>
          </a:stretch>
        </p:blipFill>
        <p:spPr>
          <a:xfrm>
            <a:off x="3798551" y="3071844"/>
            <a:ext cx="5318797" cy="3284507"/>
          </a:xfrm>
          <a:prstGeom prst="rect">
            <a:avLst/>
          </a:prstGeom>
        </p:spPr>
      </p:pic>
    </p:spTree>
    <p:extLst>
      <p:ext uri="{BB962C8B-B14F-4D97-AF65-F5344CB8AC3E}">
        <p14:creationId xmlns:p14="http://schemas.microsoft.com/office/powerpoint/2010/main" val="1907046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Simulation of an Airport</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rPr>
              <a:t>Simulation</a:t>
            </a:r>
            <a:r>
              <a:rPr lang="en-US" altLang="zh-CN" dirty="0"/>
              <a:t> is the use of one system to imitate the behavior of another system. </a:t>
            </a:r>
          </a:p>
          <a:p>
            <a:r>
              <a:rPr lang="en-US" altLang="zh-CN" dirty="0"/>
              <a:t>A computer simulation is a program to imitate the behavior of the system under study.</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48</a:t>
            </a:fld>
            <a:endParaRPr lang="zh-CN" altLang="en-US" dirty="0"/>
          </a:p>
        </p:txBody>
      </p:sp>
      <p:pic>
        <p:nvPicPr>
          <p:cNvPr id="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Lst>
          </a:blip>
          <a:srcRect/>
          <a:stretch>
            <a:fillRect/>
          </a:stretch>
        </p:blipFill>
        <p:spPr bwMode="auto">
          <a:xfrm>
            <a:off x="332674" y="3102445"/>
            <a:ext cx="4564114" cy="2493638"/>
          </a:xfrm>
          <a:prstGeom prst="rect">
            <a:avLst/>
          </a:prstGeom>
          <a:noFill/>
          <a:ln w="9525">
            <a:noFill/>
            <a:miter lim="800000"/>
            <a:headEnd/>
            <a:tailEnd/>
          </a:ln>
          <a:effectLst/>
        </p:spPr>
      </p:pic>
      <p:pic>
        <p:nvPicPr>
          <p:cNvPr id="7" name="图片 6"/>
          <p:cNvPicPr>
            <a:picLocks noChangeAspect="1"/>
          </p:cNvPicPr>
          <p:nvPr/>
        </p:nvPicPr>
        <p:blipFill>
          <a:blip r:embed="rId4"/>
          <a:stretch>
            <a:fillRect/>
          </a:stretch>
        </p:blipFill>
        <p:spPr>
          <a:xfrm>
            <a:off x="5229833" y="3445249"/>
            <a:ext cx="3369738" cy="2246492"/>
          </a:xfrm>
          <a:prstGeom prst="rect">
            <a:avLst/>
          </a:prstGeom>
        </p:spPr>
      </p:pic>
      <p:sp>
        <p:nvSpPr>
          <p:cNvPr id="8" name="矩形 7"/>
          <p:cNvSpPr/>
          <p:nvPr/>
        </p:nvSpPr>
        <p:spPr>
          <a:xfrm>
            <a:off x="5267149" y="2917779"/>
            <a:ext cx="3318537" cy="369332"/>
          </a:xfrm>
          <a:prstGeom prst="rect">
            <a:avLst/>
          </a:prstGeom>
        </p:spPr>
        <p:txBody>
          <a:bodyPr wrap="none">
            <a:spAutoFit/>
          </a:bodyPr>
          <a:lstStyle/>
          <a:p>
            <a:r>
              <a:rPr lang="en-US" altLang="zh-CN" dirty="0"/>
              <a:t>GAME: Airport Mania (</a:t>
            </a:r>
            <a:r>
              <a:rPr lang="zh-CN" altLang="en-US" dirty="0"/>
              <a:t>疯狂机场</a:t>
            </a:r>
            <a:r>
              <a:rPr lang="en-US" altLang="zh-CN" dirty="0"/>
              <a:t>)</a:t>
            </a:r>
            <a:endParaRPr lang="zh-CN" altLang="en-US" dirty="0"/>
          </a:p>
        </p:txBody>
      </p:sp>
    </p:spTree>
    <p:extLst>
      <p:ext uri="{BB962C8B-B14F-4D97-AF65-F5344CB8AC3E}">
        <p14:creationId xmlns:p14="http://schemas.microsoft.com/office/powerpoint/2010/main" val="414676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of Queues: Simulation of an Airport</a:t>
            </a:r>
            <a:endParaRPr lang="zh-CN" altLang="en-US" dirty="0"/>
          </a:p>
        </p:txBody>
      </p:sp>
      <p:sp>
        <p:nvSpPr>
          <p:cNvPr id="3" name="内容占位符 2"/>
          <p:cNvSpPr>
            <a:spLocks noGrp="1"/>
          </p:cNvSpPr>
          <p:nvPr>
            <p:ph idx="1"/>
          </p:nvPr>
        </p:nvSpPr>
        <p:spPr/>
        <p:txBody>
          <a:bodyPr>
            <a:normAutofit/>
          </a:bodyPr>
          <a:lstStyle/>
          <a:p>
            <a:pPr>
              <a:lnSpc>
                <a:spcPct val="125000"/>
              </a:lnSpc>
              <a:spcBef>
                <a:spcPts val="1600"/>
              </a:spcBef>
            </a:pPr>
            <a:r>
              <a:rPr lang="en-US" altLang="zh-CN" sz="1800" dirty="0"/>
              <a:t>The same runway is used for both landings and takeoffs. </a:t>
            </a:r>
            <a:r>
              <a:rPr lang="zh-CN" altLang="en-US" sz="1800" dirty="0"/>
              <a:t>（机场只有一条跑道，同一条跑道既用作起飞、也用作降落）</a:t>
            </a:r>
          </a:p>
          <a:p>
            <a:pPr>
              <a:lnSpc>
                <a:spcPct val="125000"/>
              </a:lnSpc>
              <a:spcBef>
                <a:spcPts val="1600"/>
              </a:spcBef>
            </a:pPr>
            <a:r>
              <a:rPr lang="en-US" altLang="zh-CN" sz="1800" dirty="0"/>
              <a:t>One plane can land or take off in a unit of time, but not both. </a:t>
            </a:r>
            <a:r>
              <a:rPr lang="zh-CN" altLang="en-US" sz="1800" dirty="0"/>
              <a:t>（某一个单位时间可以有一辆飞机起飞或降落但不能两辆飞机同时起飞或降落）</a:t>
            </a:r>
          </a:p>
          <a:p>
            <a:pPr>
              <a:lnSpc>
                <a:spcPct val="125000"/>
              </a:lnSpc>
              <a:spcBef>
                <a:spcPts val="1600"/>
              </a:spcBef>
            </a:pPr>
            <a:r>
              <a:rPr lang="en-US" altLang="zh-CN" sz="1800" dirty="0"/>
              <a:t>A random number of planes arrive in each time unit.</a:t>
            </a:r>
            <a:r>
              <a:rPr lang="zh-CN" altLang="en-US" sz="1800" dirty="0"/>
              <a:t>（某个单位时间降落的飞机数量随机产生）</a:t>
            </a:r>
          </a:p>
          <a:p>
            <a:pPr>
              <a:lnSpc>
                <a:spcPct val="125000"/>
              </a:lnSpc>
              <a:spcBef>
                <a:spcPts val="1600"/>
              </a:spcBef>
            </a:pPr>
            <a:r>
              <a:rPr lang="en-US" altLang="zh-CN" sz="1800" dirty="0"/>
              <a:t>A plane waiting to land goes before one waiting to take off.</a:t>
            </a:r>
            <a:r>
              <a:rPr lang="zh-CN" altLang="en-US" sz="1800" dirty="0"/>
              <a:t>（等待降落的飞机位于等待起飞的飞机之前）</a:t>
            </a:r>
          </a:p>
          <a:p>
            <a:pPr>
              <a:lnSpc>
                <a:spcPct val="125000"/>
              </a:lnSpc>
              <a:spcBef>
                <a:spcPts val="1600"/>
              </a:spcBef>
            </a:pPr>
            <a:r>
              <a:rPr lang="en-US" altLang="zh-CN" sz="1800" dirty="0"/>
              <a:t>The planes that are waiting are kept in queues landing and takeoff, both of which have a strictly limited size.</a:t>
            </a:r>
            <a:r>
              <a:rPr lang="zh-CN" altLang="en-US" sz="1800" dirty="0"/>
              <a:t>（飞机排队等待降落及起飞，且队列有长度限制）</a:t>
            </a:r>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49</a:t>
            </a:fld>
            <a:endParaRPr lang="zh-CN" altLang="en-US" dirty="0"/>
          </a:p>
        </p:txBody>
      </p:sp>
    </p:spTree>
    <p:extLst>
      <p:ext uri="{BB962C8B-B14F-4D97-AF65-F5344CB8AC3E}">
        <p14:creationId xmlns:p14="http://schemas.microsoft.com/office/powerpoint/2010/main" val="184696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应用举例</a:t>
            </a:r>
          </a:p>
        </p:txBody>
      </p:sp>
      <p:sp>
        <p:nvSpPr>
          <p:cNvPr id="3" name="内容占位符 2"/>
          <p:cNvSpPr>
            <a:spLocks noGrp="1"/>
          </p:cNvSpPr>
          <p:nvPr>
            <p:ph idx="1"/>
          </p:nvPr>
        </p:nvSpPr>
        <p:spPr/>
        <p:txBody>
          <a:bodyPr>
            <a:normAutofit/>
          </a:bodyPr>
          <a:lstStyle/>
          <a:p>
            <a:pPr>
              <a:lnSpc>
                <a:spcPct val="150000"/>
              </a:lnSpc>
              <a:spcBef>
                <a:spcPts val="1200"/>
              </a:spcBef>
            </a:pPr>
            <a:r>
              <a:rPr lang="zh-CN" altLang="en-US" sz="1600" dirty="0">
                <a:latin typeface="微软雅黑" panose="020B0503020204020204" pitchFamily="34" charset="-122"/>
              </a:rPr>
              <a:t>第二个例子就是</a:t>
            </a:r>
            <a:r>
              <a:rPr lang="zh-CN" altLang="en-US" sz="1600" dirty="0">
                <a:solidFill>
                  <a:srgbClr val="FF0000"/>
                </a:solidFill>
                <a:latin typeface="微软雅黑" panose="020B0503020204020204" pitchFamily="34" charset="-122"/>
              </a:rPr>
              <a:t>主机与外部设备之间速度不匹配</a:t>
            </a:r>
            <a:r>
              <a:rPr lang="zh-CN" altLang="en-US" sz="1600" dirty="0">
                <a:latin typeface="微软雅黑" panose="020B0503020204020204" pitchFamily="34" charset="-122"/>
              </a:rPr>
              <a:t>的问题。</a:t>
            </a:r>
            <a:endParaRPr lang="en-US" altLang="zh-CN" sz="1600" dirty="0">
              <a:latin typeface="微软雅黑" panose="020B0503020204020204" pitchFamily="34" charset="-122"/>
            </a:endParaRPr>
          </a:p>
          <a:p>
            <a:pPr>
              <a:lnSpc>
                <a:spcPct val="150000"/>
              </a:lnSpc>
              <a:spcBef>
                <a:spcPts val="1200"/>
              </a:spcBef>
            </a:pPr>
            <a:r>
              <a:rPr lang="zh-CN" altLang="en-US" sz="1600" dirty="0">
                <a:latin typeface="微软雅黑" panose="020B0503020204020204" pitchFamily="34" charset="-122"/>
              </a:rPr>
              <a:t>以主机和打印机为例来说明，主机输出数据给打印机打印，主机输出数据的速度比打印机打印的速度要快得多，若直接把输出的数据送给打印机打印，由于速度不匹配，显然是不行的。</a:t>
            </a:r>
            <a:endParaRPr lang="en-US" altLang="zh-CN" sz="1600" dirty="0">
              <a:latin typeface="微软雅黑" panose="020B0503020204020204" pitchFamily="34" charset="-122"/>
            </a:endParaRPr>
          </a:p>
          <a:p>
            <a:pPr>
              <a:lnSpc>
                <a:spcPct val="150000"/>
              </a:lnSpc>
              <a:spcBef>
                <a:spcPts val="1200"/>
              </a:spcBef>
            </a:pPr>
            <a:r>
              <a:rPr lang="zh-CN" altLang="en-US" sz="1600" dirty="0">
                <a:latin typeface="微软雅黑" panose="020B0503020204020204" pitchFamily="34" charset="-122"/>
              </a:rPr>
              <a:t>所以解决的方法是设置一个打印数据缓冲区，主机把要打印输出的数据依此写如到这个缓冲区中，写满后就暂停输出，继而去做其它的事情。</a:t>
            </a:r>
            <a:endParaRPr lang="en-US" altLang="zh-CN" sz="1600" dirty="0">
              <a:latin typeface="微软雅黑" panose="020B0503020204020204" pitchFamily="34" charset="-122"/>
            </a:endParaRPr>
          </a:p>
          <a:p>
            <a:pPr>
              <a:lnSpc>
                <a:spcPct val="150000"/>
              </a:lnSpc>
              <a:spcBef>
                <a:spcPts val="1200"/>
              </a:spcBef>
            </a:pPr>
            <a:r>
              <a:rPr lang="zh-CN" altLang="en-US" sz="1600" dirty="0">
                <a:latin typeface="微软雅黑" panose="020B0503020204020204" pitchFamily="34" charset="-122"/>
              </a:rPr>
              <a:t>打印机就从缓冲区中按照先进先出的原则依次取出数据并打印，打印完后再向主机发出请求，主机接到请求后再向缓冲区写入打印数据，这样利用队列既保证了打印数据的正确，又使主机提高了效率。 </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a:t>
            </a:fld>
            <a:endParaRPr lang="zh-CN" altLang="en-US" dirty="0"/>
          </a:p>
        </p:txBody>
      </p:sp>
      <p:pic>
        <p:nvPicPr>
          <p:cNvPr id="1026" name="Picture 2" descr="https://support.hp.com/doc-images/357/c00594848.gif">
            <a:extLst>
              <a:ext uri="{FF2B5EF4-FFF2-40B4-BE49-F238E27FC236}">
                <a16:creationId xmlns:a16="http://schemas.microsoft.com/office/drawing/2014/main" id="{BF2822F9-A7DF-43C7-BC69-4CFB13341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182" y="4517760"/>
            <a:ext cx="3617168" cy="159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227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Simulation procedure</a:t>
            </a:r>
            <a:endParaRPr lang="zh-CN" altLang="en-US" dirty="0"/>
          </a:p>
        </p:txBody>
      </p:sp>
      <p:sp>
        <p:nvSpPr>
          <p:cNvPr id="3" name="内容占位符 2"/>
          <p:cNvSpPr>
            <a:spLocks noGrp="1"/>
          </p:cNvSpPr>
          <p:nvPr>
            <p:ph idx="1"/>
          </p:nvPr>
        </p:nvSpPr>
        <p:spPr/>
        <p:txBody>
          <a:bodyPr/>
          <a:lstStyle/>
          <a:p>
            <a:pPr>
              <a:lnSpc>
                <a:spcPct val="120000"/>
              </a:lnSpc>
              <a:spcBef>
                <a:spcPts val="1800"/>
              </a:spcBef>
            </a:pPr>
            <a:r>
              <a:rPr lang="en-US" altLang="zh-CN" sz="2000" dirty="0"/>
              <a:t>For each time unit in the given simulation time interval: </a:t>
            </a:r>
          </a:p>
          <a:p>
            <a:pPr marL="0" indent="0">
              <a:lnSpc>
                <a:spcPct val="120000"/>
              </a:lnSpc>
              <a:spcBef>
                <a:spcPts val="1800"/>
              </a:spcBef>
              <a:buNone/>
            </a:pPr>
            <a:r>
              <a:rPr lang="en-US" altLang="zh-CN" sz="2000" dirty="0"/>
              <a:t>    1. Generate random number of arriving planes and taking off planes. </a:t>
            </a:r>
          </a:p>
          <a:p>
            <a:pPr marL="0" indent="0">
              <a:lnSpc>
                <a:spcPct val="120000"/>
              </a:lnSpc>
              <a:spcBef>
                <a:spcPts val="1800"/>
              </a:spcBef>
              <a:buNone/>
            </a:pPr>
            <a:r>
              <a:rPr lang="en-US" altLang="zh-CN" sz="2000" dirty="0"/>
              <a:t>    2. For each arriving plane, put the plane into the </a:t>
            </a:r>
            <a:r>
              <a:rPr lang="en-US" altLang="zh-CN" sz="2000" dirty="0">
                <a:solidFill>
                  <a:srgbClr val="0000FF"/>
                </a:solidFill>
              </a:rPr>
              <a:t>landing queue </a:t>
            </a:r>
            <a:r>
              <a:rPr lang="en-US" altLang="zh-CN" sz="2000" dirty="0"/>
              <a:t>if the landing queue is not full, otherwise, refuse (direct it to another airport);</a:t>
            </a:r>
          </a:p>
          <a:p>
            <a:pPr marL="0" indent="0">
              <a:lnSpc>
                <a:spcPct val="120000"/>
              </a:lnSpc>
              <a:spcBef>
                <a:spcPts val="1800"/>
              </a:spcBef>
              <a:buNone/>
            </a:pPr>
            <a:r>
              <a:rPr lang="en-US" altLang="zh-CN" sz="2000" dirty="0"/>
              <a:t>    3. For each taking of plane, put it into </a:t>
            </a:r>
            <a:r>
              <a:rPr lang="en-US" altLang="zh-CN" sz="2000" dirty="0">
                <a:solidFill>
                  <a:srgbClr val="0000FF"/>
                </a:solidFill>
              </a:rPr>
              <a:t>taking off queue</a:t>
            </a:r>
            <a:r>
              <a:rPr lang="en-US" altLang="zh-CN" sz="2000" dirty="0"/>
              <a:t>;</a:t>
            </a:r>
          </a:p>
          <a:p>
            <a:pPr marL="0" indent="0">
              <a:lnSpc>
                <a:spcPct val="120000"/>
              </a:lnSpc>
              <a:spcBef>
                <a:spcPts val="1800"/>
              </a:spcBef>
              <a:buNone/>
            </a:pPr>
            <a:r>
              <a:rPr lang="en-US" altLang="zh-CN" sz="2000" dirty="0"/>
              <a:t>    4. Taking care of the runway: if the landing queue is not empty, let one land. Otherwise, if the taking off queue is not empty, let one take off. Otherwise, let the runway idle. </a:t>
            </a: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50</a:t>
            </a:fld>
            <a:endParaRPr lang="zh-CN" altLang="en-US" dirty="0"/>
          </a:p>
        </p:txBody>
      </p:sp>
    </p:spTree>
    <p:extLst>
      <p:ext uri="{BB962C8B-B14F-4D97-AF65-F5344CB8AC3E}">
        <p14:creationId xmlns:p14="http://schemas.microsoft.com/office/powerpoint/2010/main" val="2343754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Poisson values</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51</a:t>
            </a:fld>
            <a:endParaRPr lang="zh-CN" altLang="en-US" dirty="0"/>
          </a:p>
        </p:txBody>
      </p:sp>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49479" y="2986341"/>
            <a:ext cx="6682813" cy="2958556"/>
          </a:xfrm>
          <a:prstGeom prst="rect">
            <a:avLst/>
          </a:prstGeom>
        </p:spPr>
      </p:pic>
      <p:sp>
        <p:nvSpPr>
          <p:cNvPr id="9" name="内容占位符 2"/>
          <p:cNvSpPr>
            <a:spLocks noGrp="1"/>
          </p:cNvSpPr>
          <p:nvPr>
            <p:ph idx="1"/>
          </p:nvPr>
        </p:nvSpPr>
        <p:spPr>
          <a:xfrm>
            <a:off x="432000" y="880217"/>
            <a:ext cx="8280000" cy="5160223"/>
          </a:xfrm>
        </p:spPr>
        <p:txBody>
          <a:bodyPr/>
          <a:lstStyle/>
          <a:p>
            <a:pPr>
              <a:lnSpc>
                <a:spcPct val="150000"/>
              </a:lnSpc>
              <a:spcBef>
                <a:spcPts val="1200"/>
              </a:spcBef>
            </a:pPr>
            <a:r>
              <a:rPr lang="en-US" altLang="zh-CN" sz="2000" dirty="0"/>
              <a:t>A discrete random variable X is said to have a Poisson distribution with parameter λ &gt; 0, if, for k = 0, 1, 2, …, the probability mass function of X is given by:</a:t>
            </a:r>
          </a:p>
          <a:p>
            <a:endParaRPr lang="zh-CN" altLang="en-US" dirty="0"/>
          </a:p>
        </p:txBody>
      </p:sp>
      <p:pic>
        <p:nvPicPr>
          <p:cNvPr id="10" name="图片 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968736" y="2392790"/>
            <a:ext cx="2234728" cy="360142"/>
          </a:xfrm>
          <a:prstGeom prst="rect">
            <a:avLst/>
          </a:prstGeom>
        </p:spPr>
      </p:pic>
    </p:spTree>
    <p:extLst>
      <p:ext uri="{BB962C8B-B14F-4D97-AF65-F5344CB8AC3E}">
        <p14:creationId xmlns:p14="http://schemas.microsoft.com/office/powerpoint/2010/main" val="4229690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Simulation: the main function</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52</a:t>
            </a:fld>
            <a:endParaRPr lang="zh-CN" altLang="en-US" dirty="0"/>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11461" y="922945"/>
            <a:ext cx="5208225" cy="5146665"/>
          </a:xfrm>
          <a:prstGeom prst="rect">
            <a:avLst/>
          </a:prstGeom>
        </p:spPr>
      </p:pic>
      <p:sp>
        <p:nvSpPr>
          <p:cNvPr id="3" name="文本框 2"/>
          <p:cNvSpPr txBox="1"/>
          <p:nvPr/>
        </p:nvSpPr>
        <p:spPr>
          <a:xfrm>
            <a:off x="5598990" y="3496277"/>
            <a:ext cx="763351" cy="307777"/>
          </a:xfrm>
          <a:prstGeom prst="rect">
            <a:avLst/>
          </a:prstGeom>
          <a:noFill/>
        </p:spPr>
        <p:txBody>
          <a:bodyPr wrap="none" rtlCol="0">
            <a:spAutoFit/>
          </a:bodyPr>
          <a:lstStyle/>
          <a:p>
            <a:r>
              <a:rPr lang="en-US" altLang="zh-CN" sz="1400" b="1" dirty="0">
                <a:solidFill>
                  <a:srgbClr val="005825"/>
                </a:solidFill>
                <a:latin typeface="微软雅黑" panose="020B0503020204020204" pitchFamily="34" charset="-122"/>
                <a:ea typeface="微软雅黑" panose="020B0503020204020204" pitchFamily="34" charset="-122"/>
              </a:rPr>
              <a:t>\\ </a:t>
            </a:r>
            <a:r>
              <a:rPr lang="zh-CN" altLang="en-US" sz="1400" b="1" dirty="0">
                <a:solidFill>
                  <a:srgbClr val="005825"/>
                </a:solidFill>
                <a:latin typeface="微软雅黑" panose="020B0503020204020204" pitchFamily="34" charset="-122"/>
                <a:ea typeface="微软雅黑" panose="020B0503020204020204" pitchFamily="34" charset="-122"/>
              </a:rPr>
              <a:t>降落</a:t>
            </a:r>
          </a:p>
        </p:txBody>
      </p:sp>
      <p:sp>
        <p:nvSpPr>
          <p:cNvPr id="8" name="文本框 7"/>
          <p:cNvSpPr txBox="1"/>
          <p:nvPr/>
        </p:nvSpPr>
        <p:spPr>
          <a:xfrm>
            <a:off x="5598990" y="4233017"/>
            <a:ext cx="763351" cy="307777"/>
          </a:xfrm>
          <a:prstGeom prst="rect">
            <a:avLst/>
          </a:prstGeom>
          <a:noFill/>
        </p:spPr>
        <p:txBody>
          <a:bodyPr wrap="none" rtlCol="0">
            <a:spAutoFit/>
          </a:bodyPr>
          <a:lstStyle/>
          <a:p>
            <a:r>
              <a:rPr lang="en-US" altLang="zh-CN" sz="1400" b="1" dirty="0">
                <a:solidFill>
                  <a:srgbClr val="005825"/>
                </a:solidFill>
                <a:latin typeface="微软雅黑" panose="020B0503020204020204" pitchFamily="34" charset="-122"/>
                <a:ea typeface="微软雅黑" panose="020B0503020204020204" pitchFamily="34" charset="-122"/>
              </a:rPr>
              <a:t>\\ </a:t>
            </a:r>
            <a:r>
              <a:rPr lang="zh-CN" altLang="en-US" sz="1400" b="1" dirty="0">
                <a:solidFill>
                  <a:srgbClr val="005825"/>
                </a:solidFill>
                <a:latin typeface="微软雅黑" panose="020B0503020204020204" pitchFamily="34" charset="-122"/>
                <a:ea typeface="微软雅黑" panose="020B0503020204020204" pitchFamily="34" charset="-122"/>
              </a:rPr>
              <a:t>起飞</a:t>
            </a:r>
          </a:p>
        </p:txBody>
      </p:sp>
    </p:spTree>
    <p:extLst>
      <p:ext uri="{BB962C8B-B14F-4D97-AF65-F5344CB8AC3E}">
        <p14:creationId xmlns:p14="http://schemas.microsoft.com/office/powerpoint/2010/main" val="1893916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A71CD-69AB-47D7-971C-78069EC16704}"/>
              </a:ext>
            </a:extLst>
          </p:cNvPr>
          <p:cNvSpPr>
            <a:spLocks noGrp="1"/>
          </p:cNvSpPr>
          <p:nvPr>
            <p:ph type="title"/>
          </p:nvPr>
        </p:nvSpPr>
        <p:spPr/>
        <p:txBody>
          <a:bodyPr/>
          <a:lstStyle/>
          <a:p>
            <a:r>
              <a:rPr lang="en-US" altLang="zh-CN" sz="2400" dirty="0"/>
              <a:t>Snake Game (</a:t>
            </a:r>
            <a:r>
              <a:rPr lang="zh-CN" altLang="en-US" sz="2400" dirty="0"/>
              <a:t>贪吃蛇</a:t>
            </a:r>
            <a:r>
              <a:rPr lang="en-US" altLang="zh-CN" sz="2400" dirty="0"/>
              <a:t>)</a:t>
            </a:r>
            <a:endParaRPr lang="zh-CN" altLang="en-US" sz="2400" dirty="0"/>
          </a:p>
        </p:txBody>
      </p:sp>
      <p:sp>
        <p:nvSpPr>
          <p:cNvPr id="3" name="内容占位符 2">
            <a:extLst>
              <a:ext uri="{FF2B5EF4-FFF2-40B4-BE49-F238E27FC236}">
                <a16:creationId xmlns:a16="http://schemas.microsoft.com/office/drawing/2014/main" id="{09815779-3A7D-4ED5-9727-8D1EF9D006F1}"/>
              </a:ext>
            </a:extLst>
          </p:cNvPr>
          <p:cNvSpPr>
            <a:spLocks noGrp="1"/>
          </p:cNvSpPr>
          <p:nvPr>
            <p:ph idx="1"/>
          </p:nvPr>
        </p:nvSpPr>
        <p:spPr/>
        <p:txBody>
          <a:bodyPr>
            <a:normAutofit/>
          </a:bodyPr>
          <a:lstStyle/>
          <a:p>
            <a:pPr>
              <a:lnSpc>
                <a:spcPct val="120000"/>
              </a:lnSpc>
              <a:spcBef>
                <a:spcPts val="1200"/>
              </a:spcBef>
            </a:pPr>
            <a:r>
              <a:rPr lang="zh-CN" altLang="en-US" sz="1600" dirty="0">
                <a:latin typeface="微软雅黑" panose="020B0503020204020204" pitchFamily="34" charset="-122"/>
              </a:rPr>
              <a:t>利用队列这个数据结构编写一个简单的贪吃蛇小游戏。</a:t>
            </a:r>
            <a:endParaRPr lang="en-US" altLang="zh-CN" sz="1600" dirty="0">
              <a:latin typeface="微软雅黑" panose="020B0503020204020204" pitchFamily="34" charset="-122"/>
            </a:endParaRPr>
          </a:p>
          <a:p>
            <a:pPr>
              <a:lnSpc>
                <a:spcPct val="120000"/>
              </a:lnSpc>
              <a:spcBef>
                <a:spcPts val="1200"/>
              </a:spcBef>
            </a:pPr>
            <a:r>
              <a:rPr lang="zh-CN" altLang="en-US" sz="1600" dirty="0">
                <a:latin typeface="微软雅黑" panose="020B0503020204020204" pitchFamily="34" charset="-122"/>
              </a:rPr>
              <a:t>原理分析： 队列的特点就是先进先出（</a:t>
            </a:r>
            <a:r>
              <a:rPr lang="en-US" altLang="zh-CN" sz="1600" dirty="0">
                <a:latin typeface="微软雅黑" panose="020B0503020204020204" pitchFamily="34" charset="-122"/>
              </a:rPr>
              <a:t>FIFO</a:t>
            </a:r>
            <a:r>
              <a:rPr lang="zh-CN" altLang="en-US" sz="1600" dirty="0">
                <a:latin typeface="微软雅黑" panose="020B0503020204020204" pitchFamily="34" charset="-122"/>
              </a:rPr>
              <a:t>），我们就是利用他的这个特点来模拟一条贪吃蛇。我们首先考虑一下这个游戏需要哪些元素，然后怎么用终端模拟这些元素。</a:t>
            </a:r>
            <a:endParaRPr lang="en-US" altLang="zh-CN" sz="1600" dirty="0">
              <a:latin typeface="微软雅黑" panose="020B0503020204020204" pitchFamily="34" charset="-122"/>
            </a:endParaRPr>
          </a:p>
          <a:p>
            <a:pPr>
              <a:lnSpc>
                <a:spcPct val="120000"/>
              </a:lnSpc>
              <a:spcBef>
                <a:spcPts val="1200"/>
              </a:spcBef>
            </a:pPr>
            <a:r>
              <a:rPr lang="zh-CN" altLang="en-US" sz="1600" dirty="0">
                <a:latin typeface="微软雅黑" panose="020B0503020204020204" pitchFamily="34" charset="-122"/>
              </a:rPr>
              <a:t>蛇：蛇在终端上的表示就是很多个字符连在一起就是蛇，比如： </a:t>
            </a:r>
            <a:r>
              <a:rPr lang="en-US" altLang="zh-CN" sz="1600" dirty="0">
                <a:latin typeface="微软雅黑" panose="020B0503020204020204" pitchFamily="34" charset="-122"/>
              </a:rPr>
              <a:t>@@@@ </a:t>
            </a:r>
            <a:r>
              <a:rPr lang="zh-CN" altLang="en-US" sz="1600" dirty="0">
                <a:latin typeface="微软雅黑" panose="020B0503020204020204" pitchFamily="34" charset="-122"/>
              </a:rPr>
              <a:t>或者 </a:t>
            </a:r>
            <a:r>
              <a:rPr lang="en-US" altLang="zh-CN" sz="1600" dirty="0">
                <a:latin typeface="微软雅黑" panose="020B0503020204020204" pitchFamily="34" charset="-122"/>
              </a:rPr>
              <a:t>222222 </a:t>
            </a:r>
            <a:r>
              <a:rPr lang="zh-CN" altLang="en-US" sz="1600" dirty="0">
                <a:latin typeface="微软雅黑" panose="020B0503020204020204" pitchFamily="34" charset="-122"/>
              </a:rPr>
              <a:t>都是一条蛇</a:t>
            </a:r>
            <a:r>
              <a:rPr lang="zh-CN" altLang="en-US" sz="1400" dirty="0">
                <a:latin typeface="微软雅黑" panose="020B0503020204020204" pitchFamily="34" charset="-122"/>
              </a:rPr>
              <a:t>。</a:t>
            </a:r>
          </a:p>
        </p:txBody>
      </p:sp>
      <p:sp>
        <p:nvSpPr>
          <p:cNvPr id="4" name="页脚占位符 3">
            <a:extLst>
              <a:ext uri="{FF2B5EF4-FFF2-40B4-BE49-F238E27FC236}">
                <a16:creationId xmlns:a16="http://schemas.microsoft.com/office/drawing/2014/main" id="{6C1AF774-BE99-4CC2-B0BC-A12D3544BCF5}"/>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83B3026C-727C-4703-BF35-E3D3C4A33893}"/>
              </a:ext>
            </a:extLst>
          </p:cNvPr>
          <p:cNvSpPr>
            <a:spLocks noGrp="1"/>
          </p:cNvSpPr>
          <p:nvPr>
            <p:ph type="sldNum" sz="quarter" idx="12"/>
          </p:nvPr>
        </p:nvSpPr>
        <p:spPr/>
        <p:txBody>
          <a:bodyPr/>
          <a:lstStyle/>
          <a:p>
            <a:fld id="{36FD9405-CE62-418F-9683-85B6A1C55A4B}" type="slidenum">
              <a:rPr lang="zh-CN" altLang="en-US" smtClean="0"/>
              <a:pPr/>
              <a:t>53</a:t>
            </a:fld>
            <a:endParaRPr lang="zh-CN" altLang="en-US" dirty="0"/>
          </a:p>
        </p:txBody>
      </p:sp>
      <p:pic>
        <p:nvPicPr>
          <p:cNvPr id="1026" name="Picture 2">
            <a:extLst>
              <a:ext uri="{FF2B5EF4-FFF2-40B4-BE49-F238E27FC236}">
                <a16:creationId xmlns:a16="http://schemas.microsoft.com/office/drawing/2014/main" id="{28102518-2A72-4133-81BF-7738EF6B0B0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82103" y="2987232"/>
            <a:ext cx="4099312" cy="29537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5D30B42-B20F-6B18-9037-F2E4BD459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967" y="2987232"/>
            <a:ext cx="2943653" cy="294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043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55A05-5DDF-411D-B47F-F4A1F26BC430}"/>
              </a:ext>
            </a:extLst>
          </p:cNvPr>
          <p:cNvSpPr>
            <a:spLocks noGrp="1"/>
          </p:cNvSpPr>
          <p:nvPr>
            <p:ph type="title"/>
          </p:nvPr>
        </p:nvSpPr>
        <p:spPr/>
        <p:txBody>
          <a:bodyPr/>
          <a:lstStyle/>
          <a:p>
            <a:r>
              <a:rPr lang="en-US" altLang="zh-CN" sz="2400" dirty="0"/>
              <a:t>Snake Game (</a:t>
            </a:r>
            <a:r>
              <a:rPr lang="zh-CN" altLang="en-US" sz="2400" dirty="0"/>
              <a:t>贪吃蛇</a:t>
            </a:r>
            <a:r>
              <a:rPr lang="en-US" altLang="zh-CN" sz="2400" dirty="0"/>
              <a:t>)</a:t>
            </a:r>
            <a:endParaRPr lang="zh-CN" altLang="en-US" sz="2400" dirty="0"/>
          </a:p>
        </p:txBody>
      </p:sp>
      <p:sp>
        <p:nvSpPr>
          <p:cNvPr id="3" name="内容占位符 2">
            <a:extLst>
              <a:ext uri="{FF2B5EF4-FFF2-40B4-BE49-F238E27FC236}">
                <a16:creationId xmlns:a16="http://schemas.microsoft.com/office/drawing/2014/main" id="{D528D77C-E76B-423F-B93C-BBA000D821B2}"/>
              </a:ext>
            </a:extLst>
          </p:cNvPr>
          <p:cNvSpPr>
            <a:spLocks noGrp="1"/>
          </p:cNvSpPr>
          <p:nvPr>
            <p:ph idx="1"/>
          </p:nvPr>
        </p:nvSpPr>
        <p:spPr/>
        <p:txBody>
          <a:bodyPr/>
          <a:lstStyle/>
          <a:p>
            <a:pPr>
              <a:lnSpc>
                <a:spcPct val="120000"/>
              </a:lnSpc>
              <a:spcBef>
                <a:spcPts val="1200"/>
              </a:spcBef>
            </a:pPr>
            <a:r>
              <a:rPr lang="zh-CN" altLang="en-US" sz="1600" dirty="0">
                <a:latin typeface="微软雅黑" panose="020B0503020204020204" pitchFamily="34" charset="-122"/>
              </a:rPr>
              <a:t>然而，队列是有队头和队尾之分，那么用它表示的蛇也必须有蛇头和蛇尾。</a:t>
            </a:r>
            <a:endParaRPr lang="en-US" altLang="zh-CN" sz="1600" dirty="0">
              <a:latin typeface="微软雅黑" panose="020B0503020204020204" pitchFamily="34" charset="-122"/>
            </a:endParaRPr>
          </a:p>
          <a:p>
            <a:pPr>
              <a:lnSpc>
                <a:spcPct val="120000"/>
              </a:lnSpc>
              <a:spcBef>
                <a:spcPts val="1200"/>
              </a:spcBef>
            </a:pPr>
            <a:r>
              <a:rPr lang="zh-CN" altLang="en-US" sz="1600" dirty="0">
                <a:latin typeface="微软雅黑" panose="020B0503020204020204" pitchFamily="34" charset="-122"/>
              </a:rPr>
              <a:t>这个点很重要，就是需要用队尾表示蛇头，因为队列是先进先出的数据结构，蛇在移动的时候，他的尾巴要消失，然后需要在移动的方向上加上一段蛇，这样就能使蛇移动。</a:t>
            </a:r>
            <a:endParaRPr lang="en-US" altLang="zh-CN" sz="1600" dirty="0">
              <a:latin typeface="微软雅黑" panose="020B0503020204020204" pitchFamily="34" charset="-122"/>
            </a:endParaRPr>
          </a:p>
          <a:p>
            <a:pPr>
              <a:lnSpc>
                <a:spcPct val="120000"/>
              </a:lnSpc>
              <a:spcBef>
                <a:spcPts val="1200"/>
              </a:spcBef>
            </a:pPr>
            <a:r>
              <a:rPr lang="zh-CN" altLang="en-US" sz="1600" dirty="0">
                <a:latin typeface="微软雅黑" panose="020B0503020204020204" pitchFamily="34" charset="-122"/>
              </a:rPr>
              <a:t>在数据结构上来说就是队列的一个元素先出队列，然后再将一个元素入队。</a:t>
            </a:r>
          </a:p>
          <a:p>
            <a:endParaRPr lang="zh-CN" altLang="en-US" dirty="0"/>
          </a:p>
        </p:txBody>
      </p:sp>
      <p:sp>
        <p:nvSpPr>
          <p:cNvPr id="4" name="页脚占位符 3">
            <a:extLst>
              <a:ext uri="{FF2B5EF4-FFF2-40B4-BE49-F238E27FC236}">
                <a16:creationId xmlns:a16="http://schemas.microsoft.com/office/drawing/2014/main" id="{6B9CA559-5344-462D-AE63-839DC41C873E}"/>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5B8CF70A-9ED9-4FB4-8797-1B78745367B8}"/>
              </a:ext>
            </a:extLst>
          </p:cNvPr>
          <p:cNvSpPr>
            <a:spLocks noGrp="1"/>
          </p:cNvSpPr>
          <p:nvPr>
            <p:ph type="sldNum" sz="quarter" idx="12"/>
          </p:nvPr>
        </p:nvSpPr>
        <p:spPr/>
        <p:txBody>
          <a:bodyPr/>
          <a:lstStyle/>
          <a:p>
            <a:fld id="{36FD9405-CE62-418F-9683-85B6A1C55A4B}" type="slidenum">
              <a:rPr lang="zh-CN" altLang="en-US" smtClean="0"/>
              <a:pPr/>
              <a:t>54</a:t>
            </a:fld>
            <a:endParaRPr lang="zh-CN" altLang="en-US" dirty="0"/>
          </a:p>
        </p:txBody>
      </p:sp>
      <p:graphicFrame>
        <p:nvGraphicFramePr>
          <p:cNvPr id="12" name="表格 12">
            <a:extLst>
              <a:ext uri="{FF2B5EF4-FFF2-40B4-BE49-F238E27FC236}">
                <a16:creationId xmlns:a16="http://schemas.microsoft.com/office/drawing/2014/main" id="{5AEC103E-2D45-44D8-BD03-43382C8871D2}"/>
              </a:ext>
            </a:extLst>
          </p:cNvPr>
          <p:cNvGraphicFramePr>
            <a:graphicFrameLocks noGrp="1"/>
          </p:cNvGraphicFramePr>
          <p:nvPr>
            <p:extLst>
              <p:ext uri="{D42A27DB-BD31-4B8C-83A1-F6EECF244321}">
                <p14:modId xmlns:p14="http://schemas.microsoft.com/office/powerpoint/2010/main" val="1719063657"/>
              </p:ext>
            </p:extLst>
          </p:nvPr>
        </p:nvGraphicFramePr>
        <p:xfrm>
          <a:off x="925058" y="3498157"/>
          <a:ext cx="2203200" cy="182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588786841"/>
                    </a:ext>
                  </a:extLst>
                </a:gridCol>
                <a:gridCol w="367200">
                  <a:extLst>
                    <a:ext uri="{9D8B030D-6E8A-4147-A177-3AD203B41FA5}">
                      <a16:colId xmlns:a16="http://schemas.microsoft.com/office/drawing/2014/main" val="1435356847"/>
                    </a:ext>
                  </a:extLst>
                </a:gridCol>
                <a:gridCol w="367200">
                  <a:extLst>
                    <a:ext uri="{9D8B030D-6E8A-4147-A177-3AD203B41FA5}">
                      <a16:colId xmlns:a16="http://schemas.microsoft.com/office/drawing/2014/main" val="945092645"/>
                    </a:ext>
                  </a:extLst>
                </a:gridCol>
                <a:gridCol w="367200">
                  <a:extLst>
                    <a:ext uri="{9D8B030D-6E8A-4147-A177-3AD203B41FA5}">
                      <a16:colId xmlns:a16="http://schemas.microsoft.com/office/drawing/2014/main" val="4028733126"/>
                    </a:ext>
                  </a:extLst>
                </a:gridCol>
                <a:gridCol w="367200">
                  <a:extLst>
                    <a:ext uri="{9D8B030D-6E8A-4147-A177-3AD203B41FA5}">
                      <a16:colId xmlns:a16="http://schemas.microsoft.com/office/drawing/2014/main" val="2386120763"/>
                    </a:ext>
                  </a:extLst>
                </a:gridCol>
                <a:gridCol w="367200">
                  <a:extLst>
                    <a:ext uri="{9D8B030D-6E8A-4147-A177-3AD203B41FA5}">
                      <a16:colId xmlns:a16="http://schemas.microsoft.com/office/drawing/2014/main" val="2106260642"/>
                    </a:ext>
                  </a:extLst>
                </a:gridCol>
              </a:tblGrid>
              <a:tr h="365760">
                <a:tc>
                  <a:txBody>
                    <a:bodyPr/>
                    <a:lstStyle/>
                    <a:p>
                      <a:pPr algn="ctr"/>
                      <a:r>
                        <a:rPr lang="zh-CN" altLang="en-US" sz="1200" dirty="0"/>
                        <a:t>蛇尾</a:t>
                      </a:r>
                    </a:p>
                  </a:txBody>
                  <a:tcPr marL="0" marR="0" marT="0" marB="0"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mn-ea"/>
                          <a:cs typeface="+mn-cs"/>
                        </a:rPr>
                        <a:t>蛇头</a:t>
                      </a:r>
                    </a:p>
                  </a:txBody>
                  <a:tcPr marL="0" marR="0" marT="0" marB="0" anchor="ctr">
                    <a:solidFill>
                      <a:srgbClr val="FFC000"/>
                    </a:solidFill>
                  </a:tcP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55855031"/>
                  </a:ext>
                </a:extLst>
              </a:tr>
              <a:tr h="365760">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27157713"/>
                  </a:ext>
                </a:extLst>
              </a:tr>
              <a:tr h="365760">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2668871813"/>
                  </a:ext>
                </a:extLst>
              </a:tr>
              <a:tr h="365760">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759129807"/>
                  </a:ext>
                </a:extLst>
              </a:tr>
              <a:tr h="365760">
                <a:tc>
                  <a:txBody>
                    <a:bodyPr/>
                    <a:lstStyle/>
                    <a:p>
                      <a:endParaRPr lang="zh-CN" altLang="en-US" dirty="0"/>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extLst>
                  <a:ext uri="{0D108BD9-81ED-4DB2-BD59-A6C34878D82A}">
                    <a16:rowId xmlns:a16="http://schemas.microsoft.com/office/drawing/2014/main" val="3138031050"/>
                  </a:ext>
                </a:extLst>
              </a:tr>
            </a:tbl>
          </a:graphicData>
        </a:graphic>
      </p:graphicFrame>
      <p:graphicFrame>
        <p:nvGraphicFramePr>
          <p:cNvPr id="13" name="表格 12">
            <a:extLst>
              <a:ext uri="{FF2B5EF4-FFF2-40B4-BE49-F238E27FC236}">
                <a16:creationId xmlns:a16="http://schemas.microsoft.com/office/drawing/2014/main" id="{4AE63F1B-FE1E-418B-95B0-1B5FF51E2BEE}"/>
              </a:ext>
            </a:extLst>
          </p:cNvPr>
          <p:cNvGraphicFramePr>
            <a:graphicFrameLocks noGrp="1"/>
          </p:cNvGraphicFramePr>
          <p:nvPr>
            <p:extLst>
              <p:ext uri="{D42A27DB-BD31-4B8C-83A1-F6EECF244321}">
                <p14:modId xmlns:p14="http://schemas.microsoft.com/office/powerpoint/2010/main" val="3752240069"/>
              </p:ext>
            </p:extLst>
          </p:nvPr>
        </p:nvGraphicFramePr>
        <p:xfrm>
          <a:off x="3470394" y="3498157"/>
          <a:ext cx="2203200" cy="182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588786841"/>
                    </a:ext>
                  </a:extLst>
                </a:gridCol>
                <a:gridCol w="367200">
                  <a:extLst>
                    <a:ext uri="{9D8B030D-6E8A-4147-A177-3AD203B41FA5}">
                      <a16:colId xmlns:a16="http://schemas.microsoft.com/office/drawing/2014/main" val="1435356847"/>
                    </a:ext>
                  </a:extLst>
                </a:gridCol>
                <a:gridCol w="367200">
                  <a:extLst>
                    <a:ext uri="{9D8B030D-6E8A-4147-A177-3AD203B41FA5}">
                      <a16:colId xmlns:a16="http://schemas.microsoft.com/office/drawing/2014/main" val="945092645"/>
                    </a:ext>
                  </a:extLst>
                </a:gridCol>
                <a:gridCol w="367200">
                  <a:extLst>
                    <a:ext uri="{9D8B030D-6E8A-4147-A177-3AD203B41FA5}">
                      <a16:colId xmlns:a16="http://schemas.microsoft.com/office/drawing/2014/main" val="4028733126"/>
                    </a:ext>
                  </a:extLst>
                </a:gridCol>
                <a:gridCol w="367200">
                  <a:extLst>
                    <a:ext uri="{9D8B030D-6E8A-4147-A177-3AD203B41FA5}">
                      <a16:colId xmlns:a16="http://schemas.microsoft.com/office/drawing/2014/main" val="2386120763"/>
                    </a:ext>
                  </a:extLst>
                </a:gridCol>
                <a:gridCol w="367200">
                  <a:extLst>
                    <a:ext uri="{9D8B030D-6E8A-4147-A177-3AD203B41FA5}">
                      <a16:colId xmlns:a16="http://schemas.microsoft.com/office/drawing/2014/main" val="2106260642"/>
                    </a:ext>
                  </a:extLst>
                </a:gridCol>
              </a:tblGrid>
              <a:tr h="365760">
                <a:tc>
                  <a:txBody>
                    <a:bodyPr/>
                    <a:lstStyle/>
                    <a:p>
                      <a:pPr algn="ctr"/>
                      <a:endParaRPr lang="zh-CN" altLang="en-US" sz="1200" dirty="0"/>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mn-ea"/>
                          <a:cs typeface="+mn-cs"/>
                        </a:rPr>
                        <a:t>蛇头</a:t>
                      </a:r>
                    </a:p>
                  </a:txBody>
                  <a:tcPr marL="0" marR="0" marT="0" marB="0" anchor="ctr">
                    <a:solidFill>
                      <a:srgbClr val="FFC000"/>
                    </a:solidFill>
                  </a:tcP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55855031"/>
                  </a:ext>
                </a:extLst>
              </a:tr>
              <a:tr h="365760">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27157713"/>
                  </a:ext>
                </a:extLst>
              </a:tr>
              <a:tr h="365760">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2668871813"/>
                  </a:ext>
                </a:extLst>
              </a:tr>
              <a:tr h="365760">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759129807"/>
                  </a:ext>
                </a:extLst>
              </a:tr>
              <a:tr h="365760">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extLst>
                  <a:ext uri="{0D108BD9-81ED-4DB2-BD59-A6C34878D82A}">
                    <a16:rowId xmlns:a16="http://schemas.microsoft.com/office/drawing/2014/main" val="3138031050"/>
                  </a:ext>
                </a:extLst>
              </a:tr>
            </a:tbl>
          </a:graphicData>
        </a:graphic>
      </p:graphicFrame>
      <p:graphicFrame>
        <p:nvGraphicFramePr>
          <p:cNvPr id="14" name="表格 12">
            <a:extLst>
              <a:ext uri="{FF2B5EF4-FFF2-40B4-BE49-F238E27FC236}">
                <a16:creationId xmlns:a16="http://schemas.microsoft.com/office/drawing/2014/main" id="{BF6164B6-59E5-42B4-A07A-74AC5BDBE9A3}"/>
              </a:ext>
            </a:extLst>
          </p:cNvPr>
          <p:cNvGraphicFramePr>
            <a:graphicFrameLocks noGrp="1"/>
          </p:cNvGraphicFramePr>
          <p:nvPr>
            <p:extLst>
              <p:ext uri="{D42A27DB-BD31-4B8C-83A1-F6EECF244321}">
                <p14:modId xmlns:p14="http://schemas.microsoft.com/office/powerpoint/2010/main" val="374816324"/>
              </p:ext>
            </p:extLst>
          </p:nvPr>
        </p:nvGraphicFramePr>
        <p:xfrm>
          <a:off x="6024352" y="3498157"/>
          <a:ext cx="2203200" cy="182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588786841"/>
                    </a:ext>
                  </a:extLst>
                </a:gridCol>
                <a:gridCol w="367200">
                  <a:extLst>
                    <a:ext uri="{9D8B030D-6E8A-4147-A177-3AD203B41FA5}">
                      <a16:colId xmlns:a16="http://schemas.microsoft.com/office/drawing/2014/main" val="1435356847"/>
                    </a:ext>
                  </a:extLst>
                </a:gridCol>
                <a:gridCol w="367200">
                  <a:extLst>
                    <a:ext uri="{9D8B030D-6E8A-4147-A177-3AD203B41FA5}">
                      <a16:colId xmlns:a16="http://schemas.microsoft.com/office/drawing/2014/main" val="945092645"/>
                    </a:ext>
                  </a:extLst>
                </a:gridCol>
                <a:gridCol w="367200">
                  <a:extLst>
                    <a:ext uri="{9D8B030D-6E8A-4147-A177-3AD203B41FA5}">
                      <a16:colId xmlns:a16="http://schemas.microsoft.com/office/drawing/2014/main" val="4028733126"/>
                    </a:ext>
                  </a:extLst>
                </a:gridCol>
                <a:gridCol w="367200">
                  <a:extLst>
                    <a:ext uri="{9D8B030D-6E8A-4147-A177-3AD203B41FA5}">
                      <a16:colId xmlns:a16="http://schemas.microsoft.com/office/drawing/2014/main" val="2386120763"/>
                    </a:ext>
                  </a:extLst>
                </a:gridCol>
                <a:gridCol w="367200">
                  <a:extLst>
                    <a:ext uri="{9D8B030D-6E8A-4147-A177-3AD203B41FA5}">
                      <a16:colId xmlns:a16="http://schemas.microsoft.com/office/drawing/2014/main" val="2106260642"/>
                    </a:ext>
                  </a:extLst>
                </a:gridCol>
              </a:tblGrid>
              <a:tr h="365760">
                <a:tc>
                  <a:txBody>
                    <a:bodyPr/>
                    <a:lstStyle/>
                    <a:p>
                      <a:pPr algn="ctr"/>
                      <a:endParaRPr lang="zh-CN" altLang="en-US" sz="1200" dirty="0"/>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蛇尾</a:t>
                      </a:r>
                    </a:p>
                  </a:txBody>
                  <a:tcPr marL="0" marR="0" marT="0" marB="0" anchor="ctr">
                    <a:solidFill>
                      <a:srgbClr val="FFC000"/>
                    </a:solidFill>
                  </a:tcP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55855031"/>
                  </a:ext>
                </a:extLst>
              </a:tr>
              <a:tr h="365760">
                <a:tc>
                  <a:txBody>
                    <a:bodyPr/>
                    <a:lstStyle/>
                    <a:p>
                      <a:endParaRPr lang="zh-CN" altLang="en-US"/>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mn-ea"/>
                          <a:cs typeface="+mn-cs"/>
                        </a:rPr>
                        <a:t>蛇头</a:t>
                      </a:r>
                    </a:p>
                  </a:txBody>
                  <a:tcPr marL="0" marR="0" marT="0" marB="0" anchor="ctr">
                    <a:solidFill>
                      <a:srgbClr val="FFC000"/>
                    </a:solidFill>
                  </a:tcP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27157713"/>
                  </a:ext>
                </a:extLst>
              </a:tr>
              <a:tr h="365760">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2668871813"/>
                  </a:ext>
                </a:extLst>
              </a:tr>
              <a:tr h="365760">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759129807"/>
                  </a:ext>
                </a:extLst>
              </a:tr>
              <a:tr h="365760">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extLst>
                  <a:ext uri="{0D108BD9-81ED-4DB2-BD59-A6C34878D82A}">
                    <a16:rowId xmlns:a16="http://schemas.microsoft.com/office/drawing/2014/main" val="3138031050"/>
                  </a:ext>
                </a:extLst>
              </a:tr>
            </a:tbl>
          </a:graphicData>
        </a:graphic>
      </p:graphicFrame>
      <p:sp>
        <p:nvSpPr>
          <p:cNvPr id="16" name="文本框 15">
            <a:extLst>
              <a:ext uri="{FF2B5EF4-FFF2-40B4-BE49-F238E27FC236}">
                <a16:creationId xmlns:a16="http://schemas.microsoft.com/office/drawing/2014/main" id="{00BB0D60-2598-4AC5-8F2A-9F1604CD2500}"/>
              </a:ext>
            </a:extLst>
          </p:cNvPr>
          <p:cNvSpPr txBox="1"/>
          <p:nvPr/>
        </p:nvSpPr>
        <p:spPr>
          <a:xfrm>
            <a:off x="3433305" y="2946840"/>
            <a:ext cx="2283419"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蛇向下移动尾巴消失</a:t>
            </a:r>
          </a:p>
        </p:txBody>
      </p:sp>
      <p:sp>
        <p:nvSpPr>
          <p:cNvPr id="18" name="文本框 17">
            <a:extLst>
              <a:ext uri="{FF2B5EF4-FFF2-40B4-BE49-F238E27FC236}">
                <a16:creationId xmlns:a16="http://schemas.microsoft.com/office/drawing/2014/main" id="{2F7F56BA-9C34-4777-BDF0-9E1F9F038B6E}"/>
              </a:ext>
            </a:extLst>
          </p:cNvPr>
          <p:cNvSpPr txBox="1"/>
          <p:nvPr/>
        </p:nvSpPr>
        <p:spPr>
          <a:xfrm>
            <a:off x="6127700" y="2839118"/>
            <a:ext cx="1978372" cy="523220"/>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然后在下方添加一段蛇，这样蛇就向下移动了</a:t>
            </a:r>
          </a:p>
        </p:txBody>
      </p:sp>
    </p:spTree>
    <p:extLst>
      <p:ext uri="{BB962C8B-B14F-4D97-AF65-F5344CB8AC3E}">
        <p14:creationId xmlns:p14="http://schemas.microsoft.com/office/powerpoint/2010/main" val="1172373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7C0F9-6532-4607-AB84-83D6C0DF3999}"/>
              </a:ext>
            </a:extLst>
          </p:cNvPr>
          <p:cNvSpPr>
            <a:spLocks noGrp="1"/>
          </p:cNvSpPr>
          <p:nvPr>
            <p:ph type="title"/>
          </p:nvPr>
        </p:nvSpPr>
        <p:spPr/>
        <p:txBody>
          <a:bodyPr/>
          <a:lstStyle/>
          <a:p>
            <a:r>
              <a:rPr lang="en-US" altLang="zh-CN" sz="2400" dirty="0"/>
              <a:t>Snake Game (</a:t>
            </a:r>
            <a:r>
              <a:rPr lang="zh-CN" altLang="en-US" sz="2400" dirty="0"/>
              <a:t>贪吃蛇</a:t>
            </a:r>
            <a:r>
              <a:rPr lang="en-US" altLang="zh-CN" sz="2400" dirty="0"/>
              <a:t>)</a:t>
            </a:r>
            <a:endParaRPr lang="zh-CN" altLang="en-US" sz="2400" dirty="0"/>
          </a:p>
        </p:txBody>
      </p:sp>
      <p:sp>
        <p:nvSpPr>
          <p:cNvPr id="3" name="内容占位符 2">
            <a:extLst>
              <a:ext uri="{FF2B5EF4-FFF2-40B4-BE49-F238E27FC236}">
                <a16:creationId xmlns:a16="http://schemas.microsoft.com/office/drawing/2014/main" id="{3DE00C81-F9C2-4A6A-ABAB-0DAB62A166E6}"/>
              </a:ext>
            </a:extLst>
          </p:cNvPr>
          <p:cNvSpPr>
            <a:spLocks noGrp="1"/>
          </p:cNvSpPr>
          <p:nvPr>
            <p:ph idx="1"/>
          </p:nvPr>
        </p:nvSpPr>
        <p:spPr/>
        <p:txBody>
          <a:bodyPr>
            <a:normAutofit/>
          </a:bodyPr>
          <a:lstStyle/>
          <a:p>
            <a:pPr>
              <a:lnSpc>
                <a:spcPct val="120000"/>
              </a:lnSpc>
              <a:spcBef>
                <a:spcPts val="1200"/>
              </a:spcBef>
            </a:pPr>
            <a:r>
              <a:rPr lang="zh-CN" altLang="en-US" sz="1600" dirty="0"/>
              <a:t>蛇吃到食物的情况：</a:t>
            </a:r>
          </a:p>
          <a:p>
            <a:pPr>
              <a:lnSpc>
                <a:spcPct val="120000"/>
              </a:lnSpc>
              <a:spcBef>
                <a:spcPts val="1200"/>
              </a:spcBef>
            </a:pPr>
            <a:r>
              <a:rPr lang="zh-CN" altLang="en-US" sz="1600" dirty="0"/>
              <a:t>看了蛇的移动，那么蛇吃到食物比移动更容易，直接将一段蛇添加到原来的蛇上面就好了，在数据结构上就是表现为一个元素进入队列的操作。</a:t>
            </a:r>
            <a:endParaRPr lang="en-US" altLang="zh-CN" sz="1600" dirty="0"/>
          </a:p>
          <a:p>
            <a:pPr>
              <a:lnSpc>
                <a:spcPct val="120000"/>
              </a:lnSpc>
              <a:spcBef>
                <a:spcPts val="1200"/>
              </a:spcBef>
            </a:pPr>
            <a:r>
              <a:rPr lang="zh-CN" altLang="en-US" sz="1600" dirty="0"/>
              <a:t>如图：蛇向下走一步就可以吃到食物了。</a:t>
            </a:r>
            <a:endParaRPr lang="en-US" altLang="zh-CN" sz="1600" dirty="0"/>
          </a:p>
          <a:p>
            <a:pPr>
              <a:lnSpc>
                <a:spcPct val="120000"/>
              </a:lnSpc>
              <a:spcBef>
                <a:spcPts val="1200"/>
              </a:spcBef>
            </a:pPr>
            <a:endParaRPr lang="en-US" altLang="zh-CN" sz="1600" dirty="0"/>
          </a:p>
          <a:p>
            <a:pPr>
              <a:lnSpc>
                <a:spcPct val="120000"/>
              </a:lnSpc>
              <a:spcBef>
                <a:spcPts val="1200"/>
              </a:spcBef>
            </a:pPr>
            <a:endParaRPr lang="en-US" altLang="zh-CN" sz="1600" dirty="0"/>
          </a:p>
          <a:p>
            <a:pPr>
              <a:lnSpc>
                <a:spcPct val="120000"/>
              </a:lnSpc>
              <a:spcBef>
                <a:spcPts val="1200"/>
              </a:spcBef>
            </a:pPr>
            <a:endParaRPr lang="en-US" altLang="zh-CN" sz="1600" dirty="0"/>
          </a:p>
          <a:p>
            <a:pPr>
              <a:lnSpc>
                <a:spcPct val="120000"/>
              </a:lnSpc>
              <a:spcBef>
                <a:spcPts val="1200"/>
              </a:spcBef>
            </a:pPr>
            <a:endParaRPr lang="en-US" altLang="zh-CN" sz="1600" dirty="0"/>
          </a:p>
          <a:p>
            <a:pPr>
              <a:lnSpc>
                <a:spcPct val="120000"/>
              </a:lnSpc>
              <a:spcBef>
                <a:spcPts val="1200"/>
              </a:spcBef>
            </a:pPr>
            <a:endParaRPr lang="en-US" altLang="zh-CN" sz="1600" dirty="0"/>
          </a:p>
          <a:p>
            <a:pPr>
              <a:lnSpc>
                <a:spcPct val="120000"/>
              </a:lnSpc>
              <a:spcBef>
                <a:spcPts val="1200"/>
              </a:spcBef>
            </a:pPr>
            <a:r>
              <a:rPr lang="zh-CN" altLang="en-US" sz="1600" dirty="0"/>
              <a:t>以上是蛇正常游戏，那么接下来就是游戏结束的条件。</a:t>
            </a:r>
          </a:p>
          <a:p>
            <a:pPr lvl="1">
              <a:lnSpc>
                <a:spcPct val="120000"/>
              </a:lnSpc>
              <a:spcBef>
                <a:spcPts val="1200"/>
              </a:spcBef>
            </a:pPr>
            <a:r>
              <a:rPr lang="zh-CN" altLang="en-US" sz="1400" dirty="0"/>
              <a:t>撞到边框： 边框就用坐标表示，然后在对应的坐标上输出字符。</a:t>
            </a:r>
          </a:p>
          <a:p>
            <a:pPr lvl="1">
              <a:lnSpc>
                <a:spcPct val="120000"/>
              </a:lnSpc>
              <a:spcBef>
                <a:spcPts val="1200"/>
              </a:spcBef>
            </a:pPr>
            <a:r>
              <a:rPr lang="zh-CN" altLang="en-US" sz="1400" dirty="0"/>
              <a:t>撞到自己： 每走一步，就判断头的坐标是否与原来蛇的节点坐标重复，若重复则游戏结束。</a:t>
            </a:r>
            <a:endParaRPr lang="en-US" altLang="zh-CN" sz="1400" dirty="0"/>
          </a:p>
          <a:p>
            <a:pPr>
              <a:lnSpc>
                <a:spcPct val="120000"/>
              </a:lnSpc>
              <a:spcBef>
                <a:spcPts val="1200"/>
              </a:spcBef>
            </a:pPr>
            <a:endParaRPr lang="zh-CN" altLang="en-US" sz="1600" dirty="0"/>
          </a:p>
        </p:txBody>
      </p:sp>
      <p:sp>
        <p:nvSpPr>
          <p:cNvPr id="4" name="页脚占位符 3">
            <a:extLst>
              <a:ext uri="{FF2B5EF4-FFF2-40B4-BE49-F238E27FC236}">
                <a16:creationId xmlns:a16="http://schemas.microsoft.com/office/drawing/2014/main" id="{B5A1EBD5-F987-4F4A-B41F-A4319DE646AA}"/>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5ECFD417-E9C6-41B7-A3FF-B0F023FD2031}"/>
              </a:ext>
            </a:extLst>
          </p:cNvPr>
          <p:cNvSpPr>
            <a:spLocks noGrp="1"/>
          </p:cNvSpPr>
          <p:nvPr>
            <p:ph type="sldNum" sz="quarter" idx="12"/>
          </p:nvPr>
        </p:nvSpPr>
        <p:spPr/>
        <p:txBody>
          <a:bodyPr/>
          <a:lstStyle/>
          <a:p>
            <a:fld id="{36FD9405-CE62-418F-9683-85B6A1C55A4B}" type="slidenum">
              <a:rPr lang="zh-CN" altLang="en-US" smtClean="0"/>
              <a:pPr/>
              <a:t>55</a:t>
            </a:fld>
            <a:endParaRPr lang="zh-CN" altLang="en-US" dirty="0"/>
          </a:p>
        </p:txBody>
      </p:sp>
      <p:graphicFrame>
        <p:nvGraphicFramePr>
          <p:cNvPr id="7" name="表格 12">
            <a:extLst>
              <a:ext uri="{FF2B5EF4-FFF2-40B4-BE49-F238E27FC236}">
                <a16:creationId xmlns:a16="http://schemas.microsoft.com/office/drawing/2014/main" id="{E6ABBD70-F2D5-494B-95F3-0CD29BFB6C12}"/>
              </a:ext>
            </a:extLst>
          </p:cNvPr>
          <p:cNvGraphicFramePr>
            <a:graphicFrameLocks noGrp="1"/>
          </p:cNvGraphicFramePr>
          <p:nvPr/>
        </p:nvGraphicFramePr>
        <p:xfrm>
          <a:off x="1926797" y="2842350"/>
          <a:ext cx="2203200" cy="182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588786841"/>
                    </a:ext>
                  </a:extLst>
                </a:gridCol>
                <a:gridCol w="367200">
                  <a:extLst>
                    <a:ext uri="{9D8B030D-6E8A-4147-A177-3AD203B41FA5}">
                      <a16:colId xmlns:a16="http://schemas.microsoft.com/office/drawing/2014/main" val="1435356847"/>
                    </a:ext>
                  </a:extLst>
                </a:gridCol>
                <a:gridCol w="367200">
                  <a:extLst>
                    <a:ext uri="{9D8B030D-6E8A-4147-A177-3AD203B41FA5}">
                      <a16:colId xmlns:a16="http://schemas.microsoft.com/office/drawing/2014/main" val="945092645"/>
                    </a:ext>
                  </a:extLst>
                </a:gridCol>
                <a:gridCol w="367200">
                  <a:extLst>
                    <a:ext uri="{9D8B030D-6E8A-4147-A177-3AD203B41FA5}">
                      <a16:colId xmlns:a16="http://schemas.microsoft.com/office/drawing/2014/main" val="4028733126"/>
                    </a:ext>
                  </a:extLst>
                </a:gridCol>
                <a:gridCol w="367200">
                  <a:extLst>
                    <a:ext uri="{9D8B030D-6E8A-4147-A177-3AD203B41FA5}">
                      <a16:colId xmlns:a16="http://schemas.microsoft.com/office/drawing/2014/main" val="2386120763"/>
                    </a:ext>
                  </a:extLst>
                </a:gridCol>
                <a:gridCol w="367200">
                  <a:extLst>
                    <a:ext uri="{9D8B030D-6E8A-4147-A177-3AD203B41FA5}">
                      <a16:colId xmlns:a16="http://schemas.microsoft.com/office/drawing/2014/main" val="2106260642"/>
                    </a:ext>
                  </a:extLst>
                </a:gridCol>
              </a:tblGrid>
              <a:tr h="365760">
                <a:tc>
                  <a:txBody>
                    <a:bodyPr/>
                    <a:lstStyle/>
                    <a:p>
                      <a:pPr algn="ctr"/>
                      <a:endParaRPr lang="zh-CN" altLang="en-US" sz="1200" dirty="0"/>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蛇尾</a:t>
                      </a:r>
                    </a:p>
                  </a:txBody>
                  <a:tcPr marL="0" marR="0" marT="0" marB="0" anchor="ctr">
                    <a:solidFill>
                      <a:srgbClr val="FFC000"/>
                    </a:solidFill>
                  </a:tcP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55855031"/>
                  </a:ext>
                </a:extLst>
              </a:tr>
              <a:tr h="365760">
                <a:tc>
                  <a:txBody>
                    <a:bodyPr/>
                    <a:lstStyle/>
                    <a:p>
                      <a:endParaRPr lang="zh-CN" altLang="en-US"/>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mn-ea"/>
                          <a:cs typeface="+mn-cs"/>
                        </a:rPr>
                        <a:t>蛇头</a:t>
                      </a:r>
                    </a:p>
                  </a:txBody>
                  <a:tcPr marL="0" marR="0" marT="0" marB="0" anchor="ctr">
                    <a:solidFill>
                      <a:srgbClr val="FFC000"/>
                    </a:solidFill>
                  </a:tcP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27157713"/>
                  </a:ext>
                </a:extLst>
              </a:tr>
              <a:tr h="365760">
                <a:tc>
                  <a:txBody>
                    <a:bodyPr/>
                    <a:lstStyle/>
                    <a:p>
                      <a:pPr algn="ctr"/>
                      <a:endParaRPr lang="zh-CN" altLang="en-US" sz="1200"/>
                    </a:p>
                  </a:txBody>
                  <a:tcPr marL="0" marR="0" marT="0" marB="0" anchor="ctr"/>
                </a:tc>
                <a:tc>
                  <a:txBody>
                    <a:bodyPr/>
                    <a:lstStyle/>
                    <a:p>
                      <a:pPr algn="ctr"/>
                      <a:r>
                        <a:rPr lang="zh-CN" altLang="en-US" sz="1200" dirty="0"/>
                        <a:t>食物</a:t>
                      </a:r>
                    </a:p>
                  </a:txBody>
                  <a:tcPr marL="0" marR="0" marT="0" marB="0" anchor="ctr">
                    <a:solidFill>
                      <a:schemeClr val="accent1"/>
                    </a:solidFill>
                  </a:tcP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2668871813"/>
                  </a:ext>
                </a:extLst>
              </a:tr>
              <a:tr h="365760">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759129807"/>
                  </a:ext>
                </a:extLst>
              </a:tr>
              <a:tr h="365760">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extLst>
                  <a:ext uri="{0D108BD9-81ED-4DB2-BD59-A6C34878D82A}">
                    <a16:rowId xmlns:a16="http://schemas.microsoft.com/office/drawing/2014/main" val="3138031050"/>
                  </a:ext>
                </a:extLst>
              </a:tr>
            </a:tbl>
          </a:graphicData>
        </a:graphic>
      </p:graphicFrame>
      <p:graphicFrame>
        <p:nvGraphicFramePr>
          <p:cNvPr id="8" name="表格 12">
            <a:extLst>
              <a:ext uri="{FF2B5EF4-FFF2-40B4-BE49-F238E27FC236}">
                <a16:creationId xmlns:a16="http://schemas.microsoft.com/office/drawing/2014/main" id="{46273F92-2DDB-4EB5-81FF-22B975EEAE9F}"/>
              </a:ext>
            </a:extLst>
          </p:cNvPr>
          <p:cNvGraphicFramePr>
            <a:graphicFrameLocks noGrp="1"/>
          </p:cNvGraphicFramePr>
          <p:nvPr/>
        </p:nvGraphicFramePr>
        <p:xfrm>
          <a:off x="4987285" y="2842350"/>
          <a:ext cx="2203200" cy="1828800"/>
        </p:xfrm>
        <a:graphic>
          <a:graphicData uri="http://schemas.openxmlformats.org/drawingml/2006/table">
            <a:tbl>
              <a:tblPr firstRow="1" bandRow="1">
                <a:tableStyleId>{5940675A-B579-460E-94D1-54222C63F5DA}</a:tableStyleId>
              </a:tblPr>
              <a:tblGrid>
                <a:gridCol w="367200">
                  <a:extLst>
                    <a:ext uri="{9D8B030D-6E8A-4147-A177-3AD203B41FA5}">
                      <a16:colId xmlns:a16="http://schemas.microsoft.com/office/drawing/2014/main" val="1588786841"/>
                    </a:ext>
                  </a:extLst>
                </a:gridCol>
                <a:gridCol w="367200">
                  <a:extLst>
                    <a:ext uri="{9D8B030D-6E8A-4147-A177-3AD203B41FA5}">
                      <a16:colId xmlns:a16="http://schemas.microsoft.com/office/drawing/2014/main" val="1435356847"/>
                    </a:ext>
                  </a:extLst>
                </a:gridCol>
                <a:gridCol w="367200">
                  <a:extLst>
                    <a:ext uri="{9D8B030D-6E8A-4147-A177-3AD203B41FA5}">
                      <a16:colId xmlns:a16="http://schemas.microsoft.com/office/drawing/2014/main" val="945092645"/>
                    </a:ext>
                  </a:extLst>
                </a:gridCol>
                <a:gridCol w="367200">
                  <a:extLst>
                    <a:ext uri="{9D8B030D-6E8A-4147-A177-3AD203B41FA5}">
                      <a16:colId xmlns:a16="http://schemas.microsoft.com/office/drawing/2014/main" val="4028733126"/>
                    </a:ext>
                  </a:extLst>
                </a:gridCol>
                <a:gridCol w="367200">
                  <a:extLst>
                    <a:ext uri="{9D8B030D-6E8A-4147-A177-3AD203B41FA5}">
                      <a16:colId xmlns:a16="http://schemas.microsoft.com/office/drawing/2014/main" val="2386120763"/>
                    </a:ext>
                  </a:extLst>
                </a:gridCol>
                <a:gridCol w="367200">
                  <a:extLst>
                    <a:ext uri="{9D8B030D-6E8A-4147-A177-3AD203B41FA5}">
                      <a16:colId xmlns:a16="http://schemas.microsoft.com/office/drawing/2014/main" val="2106260642"/>
                    </a:ext>
                  </a:extLst>
                </a:gridCol>
              </a:tblGrid>
              <a:tr h="365760">
                <a:tc>
                  <a:txBody>
                    <a:bodyPr/>
                    <a:lstStyle/>
                    <a:p>
                      <a:pPr algn="ctr"/>
                      <a:endParaRPr lang="zh-CN" altLang="en-US" sz="1200" dirty="0"/>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蛇尾</a:t>
                      </a:r>
                    </a:p>
                  </a:txBody>
                  <a:tcPr marL="0" marR="0" marT="0" marB="0" anchor="ctr">
                    <a:solidFill>
                      <a:srgbClr val="FFC000"/>
                    </a:solidFill>
                  </a:tcP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55855031"/>
                  </a:ext>
                </a:extLst>
              </a:tr>
              <a:tr h="365760">
                <a:tc>
                  <a:txBody>
                    <a:bodyPr/>
                    <a:lstStyle/>
                    <a:p>
                      <a:endParaRPr lang="zh-CN" altLang="en-US"/>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marL="0" marR="0" marT="0" marB="0" anchor="ctr">
                    <a:solidFill>
                      <a:srgbClr val="FFC000"/>
                    </a:solidFill>
                  </a:tcP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1227157713"/>
                  </a:ext>
                </a:extLst>
              </a:tr>
              <a:tr h="365760">
                <a:tc>
                  <a:txBody>
                    <a:bodyPr/>
                    <a:lstStyle/>
                    <a:p>
                      <a:pPr algn="ctr"/>
                      <a:endParaRPr lang="zh-CN" altLang="en-US" sz="1200"/>
                    </a:p>
                  </a:txBody>
                  <a:tcPr marL="0" marR="0" marT="0" marB="0" anchor="ctr"/>
                </a:tc>
                <a:tc>
                  <a:txBody>
                    <a:bodyPr/>
                    <a:lstStyle/>
                    <a:p>
                      <a:pPr algn="ctr"/>
                      <a:r>
                        <a:rPr lang="zh-CN" altLang="en-US" sz="1200" dirty="0"/>
                        <a:t>蛇头</a:t>
                      </a:r>
                    </a:p>
                  </a:txBody>
                  <a:tcPr marL="0" marR="0" marT="0" marB="0" anchor="ctr">
                    <a:solidFill>
                      <a:srgbClr val="FFC000"/>
                    </a:solidFill>
                  </a:tcP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2668871813"/>
                  </a:ext>
                </a:extLst>
              </a:tr>
              <a:tr h="365760">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extLst>
                  <a:ext uri="{0D108BD9-81ED-4DB2-BD59-A6C34878D82A}">
                    <a16:rowId xmlns:a16="http://schemas.microsoft.com/office/drawing/2014/main" val="759129807"/>
                  </a:ext>
                </a:extLst>
              </a:tr>
              <a:tr h="365760">
                <a:tc>
                  <a:txBody>
                    <a:bodyPr/>
                    <a:lstStyle/>
                    <a:p>
                      <a:endParaRPr lang="zh-CN" altLang="en-US"/>
                    </a:p>
                  </a:txBody>
                  <a:tcPr marL="0" marR="0" marT="0" marB="0" anchor="ctr"/>
                </a:tc>
                <a:tc>
                  <a:txBody>
                    <a:bodyPr/>
                    <a:lstStyle/>
                    <a:p>
                      <a:endParaRPr lang="zh-CN" altLang="en-US" dirty="0"/>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a:p>
                  </a:txBody>
                  <a:tcPr marL="0" marR="0" marT="0" marB="0" anchor="ctr"/>
                </a:tc>
                <a:tc>
                  <a:txBody>
                    <a:bodyPr/>
                    <a:lstStyle/>
                    <a:p>
                      <a:endParaRPr lang="zh-CN" altLang="en-US" dirty="0"/>
                    </a:p>
                  </a:txBody>
                  <a:tcPr marL="0" marR="0" marT="0" marB="0" anchor="ctr"/>
                </a:tc>
                <a:extLst>
                  <a:ext uri="{0D108BD9-81ED-4DB2-BD59-A6C34878D82A}">
                    <a16:rowId xmlns:a16="http://schemas.microsoft.com/office/drawing/2014/main" val="3138031050"/>
                  </a:ext>
                </a:extLst>
              </a:tr>
            </a:tbl>
          </a:graphicData>
        </a:graphic>
      </p:graphicFrame>
      <p:sp>
        <p:nvSpPr>
          <p:cNvPr id="10" name="文本框 9">
            <a:extLst>
              <a:ext uri="{FF2B5EF4-FFF2-40B4-BE49-F238E27FC236}">
                <a16:creationId xmlns:a16="http://schemas.microsoft.com/office/drawing/2014/main" id="{CBA5699E-CE43-4A78-A69B-83447DDCAFEB}"/>
              </a:ext>
            </a:extLst>
          </p:cNvPr>
          <p:cNvSpPr txBox="1"/>
          <p:nvPr/>
        </p:nvSpPr>
        <p:spPr>
          <a:xfrm>
            <a:off x="4900412" y="2455504"/>
            <a:ext cx="2376946" cy="307777"/>
          </a:xfrm>
          <a:prstGeom prst="rect">
            <a:avLst/>
          </a:prstGeom>
          <a:noFill/>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蛇吃到食物，变成三个节点</a:t>
            </a:r>
          </a:p>
        </p:txBody>
      </p:sp>
    </p:spTree>
    <p:extLst>
      <p:ext uri="{BB962C8B-B14F-4D97-AF65-F5344CB8AC3E}">
        <p14:creationId xmlns:p14="http://schemas.microsoft.com/office/powerpoint/2010/main" val="282796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endParaRPr lang="zh-CN" altLang="en-US" dirty="0"/>
          </a:p>
        </p:txBody>
      </p:sp>
      <p:sp>
        <p:nvSpPr>
          <p:cNvPr id="3" name="内容占位符 2"/>
          <p:cNvSpPr>
            <a:spLocks noGrp="1"/>
          </p:cNvSpPr>
          <p:nvPr>
            <p:ph idx="1"/>
          </p:nvPr>
        </p:nvSpPr>
        <p:spPr/>
        <p:txBody>
          <a:bodyPr/>
          <a:lstStyle/>
          <a:p>
            <a:pPr>
              <a:lnSpc>
                <a:spcPct val="125000"/>
              </a:lnSpc>
              <a:spcBef>
                <a:spcPts val="1200"/>
              </a:spcBef>
            </a:pPr>
            <a:r>
              <a:rPr lang="zh-CN" altLang="en-US" sz="1800" b="1" dirty="0">
                <a:latin typeface="微软雅黑" panose="020B0503020204020204" pitchFamily="34" charset="-122"/>
              </a:rPr>
              <a:t>队列：先进先出（</a:t>
            </a:r>
            <a:r>
              <a:rPr lang="en-US" altLang="zh-CN" sz="1800" b="1" u="sng" dirty="0">
                <a:solidFill>
                  <a:srgbClr val="0033CC"/>
                </a:solidFill>
                <a:latin typeface="微软雅黑" panose="020B0503020204020204" pitchFamily="34" charset="-122"/>
              </a:rPr>
              <a:t>F</a:t>
            </a:r>
            <a:r>
              <a:rPr lang="en-US" altLang="zh-CN" sz="1800" b="1" dirty="0">
                <a:latin typeface="微软雅黑" panose="020B0503020204020204" pitchFamily="34" charset="-122"/>
              </a:rPr>
              <a:t>irst </a:t>
            </a:r>
            <a:r>
              <a:rPr lang="en-US" altLang="zh-CN" sz="1800" b="1" u="sng" dirty="0">
                <a:solidFill>
                  <a:srgbClr val="0033CC"/>
                </a:solidFill>
                <a:latin typeface="微软雅黑" panose="020B0503020204020204" pitchFamily="34" charset="-122"/>
              </a:rPr>
              <a:t>I</a:t>
            </a:r>
            <a:r>
              <a:rPr lang="en-US" altLang="zh-CN" sz="1800" b="1" dirty="0">
                <a:latin typeface="微软雅黑" panose="020B0503020204020204" pitchFamily="34" charset="-122"/>
              </a:rPr>
              <a:t>n </a:t>
            </a:r>
            <a:r>
              <a:rPr lang="en-US" altLang="zh-CN" sz="1800" b="1" u="sng" dirty="0">
                <a:solidFill>
                  <a:srgbClr val="0033CC"/>
                </a:solidFill>
                <a:latin typeface="微软雅黑" panose="020B0503020204020204" pitchFamily="34" charset="-122"/>
              </a:rPr>
              <a:t>F</a:t>
            </a:r>
            <a:r>
              <a:rPr lang="en-US" altLang="zh-CN" sz="1800" b="1" dirty="0">
                <a:latin typeface="微软雅黑" panose="020B0503020204020204" pitchFamily="34" charset="-122"/>
              </a:rPr>
              <a:t>irst </a:t>
            </a:r>
            <a:r>
              <a:rPr lang="en-US" altLang="zh-CN" sz="1800" b="1" u="sng" dirty="0">
                <a:solidFill>
                  <a:srgbClr val="0033CC"/>
                </a:solidFill>
                <a:latin typeface="微软雅黑" panose="020B0503020204020204" pitchFamily="34" charset="-122"/>
              </a:rPr>
              <a:t>O</a:t>
            </a:r>
            <a:r>
              <a:rPr lang="en-US" altLang="zh-CN" sz="1800" b="1" dirty="0">
                <a:latin typeface="微软雅黑" panose="020B0503020204020204" pitchFamily="34" charset="-122"/>
              </a:rPr>
              <a:t>ut</a:t>
            </a:r>
            <a:r>
              <a:rPr lang="zh-CN" altLang="en-US" sz="1800" b="1" dirty="0">
                <a:latin typeface="微软雅黑" panose="020B0503020204020204" pitchFamily="34" charset="-122"/>
              </a:rPr>
              <a:t>）</a:t>
            </a:r>
          </a:p>
          <a:p>
            <a:pPr lvl="1">
              <a:lnSpc>
                <a:spcPct val="125000"/>
              </a:lnSpc>
              <a:spcBef>
                <a:spcPts val="1200"/>
              </a:spcBef>
            </a:pPr>
            <a:r>
              <a:rPr lang="zh-CN" altLang="en-US" sz="1800" b="1" dirty="0">
                <a:latin typeface="微软雅黑" panose="020B0503020204020204" pitchFamily="34" charset="-122"/>
              </a:rPr>
              <a:t>限制访问点的线性表 </a:t>
            </a:r>
          </a:p>
          <a:p>
            <a:pPr lvl="2">
              <a:lnSpc>
                <a:spcPct val="125000"/>
              </a:lnSpc>
              <a:spcBef>
                <a:spcPts val="1200"/>
              </a:spcBef>
            </a:pPr>
            <a:r>
              <a:rPr lang="zh-CN" altLang="en-US" dirty="0">
                <a:latin typeface="微软雅黑" panose="020B0503020204020204" pitchFamily="34" charset="-122"/>
              </a:rPr>
              <a:t>按照到达的顺序来释放元素</a:t>
            </a:r>
          </a:p>
          <a:p>
            <a:pPr lvl="2">
              <a:lnSpc>
                <a:spcPct val="125000"/>
              </a:lnSpc>
              <a:spcBef>
                <a:spcPts val="1200"/>
              </a:spcBef>
            </a:pPr>
            <a:r>
              <a:rPr lang="zh-CN" altLang="en-US" dirty="0">
                <a:latin typeface="微软雅黑" panose="020B0503020204020204" pitchFamily="34" charset="-122"/>
              </a:rPr>
              <a:t>所有的插入在表的一端进行，所有的删除都在表的另一端进行</a:t>
            </a:r>
            <a:endParaRPr lang="en-US" altLang="zh-CN" dirty="0">
              <a:latin typeface="微软雅黑" panose="020B0503020204020204" pitchFamily="34" charset="-122"/>
            </a:endParaRPr>
          </a:p>
          <a:p>
            <a:pPr>
              <a:lnSpc>
                <a:spcPct val="125000"/>
              </a:lnSpc>
              <a:spcBef>
                <a:spcPts val="1200"/>
              </a:spcBef>
            </a:pPr>
            <a:r>
              <a:rPr lang="zh-CN" altLang="en-US" sz="1800" b="1" dirty="0">
                <a:latin typeface="微软雅黑" panose="020B0503020204020204" pitchFamily="34" charset="-122"/>
              </a:rPr>
              <a:t>循环队列</a:t>
            </a:r>
            <a:r>
              <a:rPr lang="en-US" altLang="zh-CN" sz="1800" b="1" dirty="0">
                <a:latin typeface="微软雅黑" panose="020B0503020204020204" pitchFamily="34" charset="-122"/>
              </a:rPr>
              <a:t>(Circular Queue)</a:t>
            </a:r>
          </a:p>
          <a:p>
            <a:pPr lvl="1">
              <a:lnSpc>
                <a:spcPct val="125000"/>
              </a:lnSpc>
              <a:spcBef>
                <a:spcPts val="1200"/>
              </a:spcBef>
            </a:pPr>
            <a:r>
              <a:rPr lang="zh-CN" altLang="en-US" sz="1800" dirty="0">
                <a:latin typeface="微软雅黑" panose="020B0503020204020204" pitchFamily="34" charset="-122"/>
              </a:rPr>
              <a:t>为充分利用向量空间，克服“假溢出”现象。将为队列分配的向量空间看成为一个首尾相接的圆环，并称这种队列为循环队列。</a:t>
            </a:r>
          </a:p>
          <a:p>
            <a:pPr>
              <a:lnSpc>
                <a:spcPct val="125000"/>
              </a:lnSpc>
              <a:spcBef>
                <a:spcPts val="600"/>
              </a:spcBef>
            </a:pPr>
            <a:endParaRPr lang="zh-CN" altLang="en-US" dirty="0">
              <a:latin typeface="微软雅黑" panose="020B0503020204020204" pitchFamily="34" charset="-122"/>
            </a:endParaRPr>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56</a:t>
            </a:fld>
            <a:endParaRPr lang="zh-CN" altLang="en-US" dirty="0"/>
          </a:p>
        </p:txBody>
      </p:sp>
    </p:spTree>
    <p:extLst>
      <p:ext uri="{BB962C8B-B14F-4D97-AF65-F5344CB8AC3E}">
        <p14:creationId xmlns:p14="http://schemas.microsoft.com/office/powerpoint/2010/main" val="367890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18EBB1A-BCD1-A9DA-0822-4061870B3228}"/>
              </a:ext>
            </a:extLst>
          </p:cNvPr>
          <p:cNvPicPr>
            <a:picLocks noChangeAspect="1"/>
          </p:cNvPicPr>
          <p:nvPr/>
        </p:nvPicPr>
        <p:blipFill>
          <a:blip r:embed="rId2"/>
          <a:stretch>
            <a:fillRect/>
          </a:stretch>
        </p:blipFill>
        <p:spPr>
          <a:xfrm>
            <a:off x="2456916" y="3908784"/>
            <a:ext cx="4230168" cy="2234180"/>
          </a:xfrm>
          <a:prstGeom prst="rect">
            <a:avLst/>
          </a:prstGeom>
        </p:spPr>
      </p:pic>
      <p:sp>
        <p:nvSpPr>
          <p:cNvPr id="2" name="标题 1">
            <a:extLst>
              <a:ext uri="{FF2B5EF4-FFF2-40B4-BE49-F238E27FC236}">
                <a16:creationId xmlns:a16="http://schemas.microsoft.com/office/drawing/2014/main" id="{E83FBB72-F726-BEE8-8551-8C6D08067829}"/>
              </a:ext>
            </a:extLst>
          </p:cNvPr>
          <p:cNvSpPr>
            <a:spLocks noGrp="1"/>
          </p:cNvSpPr>
          <p:nvPr>
            <p:ph type="title"/>
          </p:nvPr>
        </p:nvSpPr>
        <p:spPr/>
        <p:txBody>
          <a:bodyPr/>
          <a:lstStyle/>
          <a:p>
            <a:r>
              <a:rPr lang="zh-CN" altLang="en-US" dirty="0"/>
              <a:t>应用举例</a:t>
            </a:r>
          </a:p>
        </p:txBody>
      </p:sp>
      <p:sp>
        <p:nvSpPr>
          <p:cNvPr id="3" name="内容占位符 2">
            <a:extLst>
              <a:ext uri="{FF2B5EF4-FFF2-40B4-BE49-F238E27FC236}">
                <a16:creationId xmlns:a16="http://schemas.microsoft.com/office/drawing/2014/main" id="{47EE4346-CEF4-9B64-C80D-D6D0D19669AC}"/>
              </a:ext>
            </a:extLst>
          </p:cNvPr>
          <p:cNvSpPr>
            <a:spLocks noGrp="1"/>
          </p:cNvSpPr>
          <p:nvPr>
            <p:ph idx="1"/>
          </p:nvPr>
        </p:nvSpPr>
        <p:spPr/>
        <p:txBody>
          <a:bodyPr>
            <a:normAutofit/>
          </a:bodyPr>
          <a:lstStyle/>
          <a:p>
            <a:pPr>
              <a:lnSpc>
                <a:spcPct val="120000"/>
              </a:lnSpc>
            </a:pPr>
            <a:r>
              <a:rPr lang="zh-CN" altLang="en-US" sz="1600" dirty="0"/>
              <a:t>第三个例子是</a:t>
            </a:r>
            <a:r>
              <a:rPr lang="zh-CN" altLang="en-US" sz="1600" dirty="0">
                <a:solidFill>
                  <a:srgbClr val="FF0000"/>
                </a:solidFill>
              </a:rPr>
              <a:t>电子商务系统中的缓冲队列</a:t>
            </a:r>
            <a:r>
              <a:rPr lang="zh-CN" altLang="en-US" sz="1600" dirty="0"/>
              <a:t>。</a:t>
            </a:r>
            <a:endParaRPr lang="en-US" altLang="zh-CN" sz="1600" dirty="0"/>
          </a:p>
          <a:p>
            <a:pPr>
              <a:lnSpc>
                <a:spcPct val="120000"/>
              </a:lnSpc>
            </a:pPr>
            <a:r>
              <a:rPr lang="zh-CN" altLang="en-US" sz="1600" dirty="0"/>
              <a:t>在电子商务网站的订单输入系统中，峰值订单率可能是平均订单率的两倍到三倍。</a:t>
            </a:r>
            <a:endParaRPr lang="en-US" altLang="zh-CN" sz="1600" dirty="0"/>
          </a:p>
          <a:p>
            <a:pPr>
              <a:lnSpc>
                <a:spcPct val="120000"/>
              </a:lnSpc>
            </a:pPr>
            <a:r>
              <a:rPr lang="zh-CN" altLang="en-US" sz="1600" dirty="0"/>
              <a:t>由于订单输入系统必须具有处理峰值负载的能力，因此大数据量处理能力在很大一部分时间内都是闲置的。</a:t>
            </a:r>
            <a:endParaRPr lang="en-US" altLang="zh-CN" sz="1600" dirty="0"/>
          </a:p>
          <a:p>
            <a:pPr>
              <a:lnSpc>
                <a:spcPct val="120000"/>
              </a:lnSpc>
            </a:pPr>
            <a:r>
              <a:rPr lang="zh-CN" altLang="en-US" sz="1600" dirty="0"/>
              <a:t>如果订单输入系统中的发货任务用队列缓冲（即并不实时处理），则发货系统就无须具有处理峰值订单负载的能力。</a:t>
            </a:r>
            <a:endParaRPr lang="en-US" altLang="zh-CN" sz="1600" dirty="0"/>
          </a:p>
          <a:p>
            <a:pPr>
              <a:lnSpc>
                <a:spcPct val="120000"/>
              </a:lnSpc>
            </a:pPr>
            <a:r>
              <a:rPr lang="zh-CN" altLang="en-US" sz="1600" dirty="0"/>
              <a:t>如果在出现峰值时对异步任务进行排队，并在空闲时执行（异步相对同步而言，异步任务指接收到但并不用立即处理的事物），将显著提高系统的处理效率。</a:t>
            </a:r>
          </a:p>
        </p:txBody>
      </p:sp>
      <p:sp>
        <p:nvSpPr>
          <p:cNvPr id="4" name="页脚占位符 3">
            <a:extLst>
              <a:ext uri="{FF2B5EF4-FFF2-40B4-BE49-F238E27FC236}">
                <a16:creationId xmlns:a16="http://schemas.microsoft.com/office/drawing/2014/main" id="{207FC5C0-3BD2-2F91-84AD-C1B6A8978ED8}"/>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a:extLst>
              <a:ext uri="{FF2B5EF4-FFF2-40B4-BE49-F238E27FC236}">
                <a16:creationId xmlns:a16="http://schemas.microsoft.com/office/drawing/2014/main" id="{BAD52E5F-FCB3-D0D6-6EF7-0A70F56D0F8F}"/>
              </a:ext>
            </a:extLst>
          </p:cNvPr>
          <p:cNvSpPr>
            <a:spLocks noGrp="1"/>
          </p:cNvSpPr>
          <p:nvPr>
            <p:ph type="sldNum" sz="quarter" idx="12"/>
          </p:nvPr>
        </p:nvSpPr>
        <p:spPr/>
        <p:txBody>
          <a:bodyPr/>
          <a:lstStyle/>
          <a:p>
            <a:fld id="{36FD9405-CE62-418F-9683-85B6A1C55A4B}" type="slidenum">
              <a:rPr lang="zh-CN" altLang="en-US" smtClean="0"/>
              <a:pPr/>
              <a:t>6</a:t>
            </a:fld>
            <a:endParaRPr lang="zh-CN" altLang="en-US" dirty="0"/>
          </a:p>
        </p:txBody>
      </p:sp>
    </p:spTree>
    <p:extLst>
      <p:ext uri="{BB962C8B-B14F-4D97-AF65-F5344CB8AC3E}">
        <p14:creationId xmlns:p14="http://schemas.microsoft.com/office/powerpoint/2010/main" val="317703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Queue operations</a:t>
            </a:r>
            <a:endParaRPr lang="zh-CN" altLang="en-US" dirty="0"/>
          </a:p>
        </p:txBody>
      </p:sp>
      <p:sp>
        <p:nvSpPr>
          <p:cNvPr id="3" name="内容占位符 2"/>
          <p:cNvSpPr>
            <a:spLocks noGrp="1"/>
          </p:cNvSpPr>
          <p:nvPr>
            <p:ph idx="1"/>
          </p:nvPr>
        </p:nvSpPr>
        <p:spPr/>
        <p:txBody>
          <a:bodyPr/>
          <a:lstStyle/>
          <a:p>
            <a:pPr>
              <a:lnSpc>
                <a:spcPct val="125000"/>
              </a:lnSpc>
              <a:spcBef>
                <a:spcPts val="1200"/>
              </a:spcBef>
            </a:pPr>
            <a:r>
              <a:rPr lang="zh-CN" altLang="en-US" dirty="0"/>
              <a:t>初始化：</a:t>
            </a:r>
            <a:r>
              <a:rPr lang="en-US" altLang="zh-CN" dirty="0" err="1"/>
              <a:t>InitQueue</a:t>
            </a:r>
            <a:endParaRPr lang="en-US" altLang="zh-CN" dirty="0"/>
          </a:p>
          <a:p>
            <a:pPr>
              <a:lnSpc>
                <a:spcPct val="125000"/>
              </a:lnSpc>
              <a:spcBef>
                <a:spcPts val="1200"/>
              </a:spcBef>
            </a:pPr>
            <a:r>
              <a:rPr lang="zh-CN" altLang="en-US" dirty="0"/>
              <a:t>判断是否为空：</a:t>
            </a:r>
            <a:r>
              <a:rPr lang="en-US" altLang="zh-CN" dirty="0" err="1"/>
              <a:t>IsEmpty</a:t>
            </a:r>
            <a:endParaRPr lang="en-US" altLang="zh-CN" dirty="0"/>
          </a:p>
          <a:p>
            <a:pPr>
              <a:lnSpc>
                <a:spcPct val="125000"/>
              </a:lnSpc>
              <a:spcBef>
                <a:spcPts val="1200"/>
              </a:spcBef>
            </a:pPr>
            <a:r>
              <a:rPr lang="zh-CN" altLang="en-US" dirty="0"/>
              <a:t>入队列：</a:t>
            </a:r>
            <a:r>
              <a:rPr lang="en-US" altLang="zh-CN" dirty="0" err="1"/>
              <a:t>EnQueue</a:t>
            </a:r>
            <a:endParaRPr lang="en-US" altLang="zh-CN" dirty="0"/>
          </a:p>
          <a:p>
            <a:pPr>
              <a:lnSpc>
                <a:spcPct val="125000"/>
              </a:lnSpc>
              <a:spcBef>
                <a:spcPts val="1200"/>
              </a:spcBef>
            </a:pPr>
            <a:r>
              <a:rPr lang="zh-CN" altLang="en-US" dirty="0"/>
              <a:t>出队列：</a:t>
            </a:r>
            <a:r>
              <a:rPr lang="en-US" altLang="zh-CN" dirty="0" err="1"/>
              <a:t>DeQueue</a:t>
            </a:r>
            <a:endParaRPr lang="en-US" altLang="zh-CN" dirty="0"/>
          </a:p>
          <a:p>
            <a:pPr>
              <a:lnSpc>
                <a:spcPct val="125000"/>
              </a:lnSpc>
              <a:spcBef>
                <a:spcPts val="1200"/>
              </a:spcBef>
            </a:pPr>
            <a:r>
              <a:rPr lang="zh-CN" altLang="en-US" dirty="0"/>
              <a:t>取队列头：</a:t>
            </a:r>
            <a:r>
              <a:rPr lang="en-US" altLang="zh-CN" dirty="0" err="1"/>
              <a:t>GetHead</a:t>
            </a:r>
            <a:endParaRPr lang="en-US" altLang="zh-CN" dirty="0"/>
          </a:p>
          <a:p>
            <a:pPr>
              <a:lnSpc>
                <a:spcPct val="125000"/>
              </a:lnSpc>
              <a:spcBef>
                <a:spcPts val="1200"/>
              </a:spcBef>
            </a:pPr>
            <a:r>
              <a:rPr lang="zh-CN" altLang="en-US" dirty="0"/>
              <a:t>清空队列：</a:t>
            </a:r>
            <a:r>
              <a:rPr lang="en-US" altLang="zh-CN" dirty="0"/>
              <a:t>Clear</a:t>
            </a:r>
          </a:p>
          <a:p>
            <a:pPr>
              <a:lnSpc>
                <a:spcPct val="125000"/>
              </a:lnSpc>
              <a:spcBef>
                <a:spcPts val="1200"/>
              </a:spcBef>
            </a:pPr>
            <a:r>
              <a:rPr lang="zh-CN" altLang="en-US" dirty="0"/>
              <a:t>得到队列长度：</a:t>
            </a:r>
            <a:r>
              <a:rPr lang="en-US" altLang="zh-CN" dirty="0" err="1"/>
              <a:t>GetSize</a:t>
            </a:r>
            <a:endParaRPr lang="en-US" altLang="zh-CN" dirty="0"/>
          </a:p>
          <a:p>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7</a:t>
            </a:fld>
            <a:endParaRPr lang="zh-CN" altLang="en-US" dirty="0"/>
          </a:p>
        </p:txBody>
      </p:sp>
      <p:pic>
        <p:nvPicPr>
          <p:cNvPr id="8" name="图片 7"/>
          <p:cNvPicPr>
            <a:picLocks noChangeAspect="1"/>
          </p:cNvPicPr>
          <p:nvPr/>
        </p:nvPicPr>
        <p:blipFill>
          <a:blip r:embed="rId2">
            <a:duotone>
              <a:prstClr val="black"/>
              <a:schemeClr val="accent6">
                <a:tint val="45000"/>
                <a:satMod val="400000"/>
              </a:schemeClr>
            </a:duotone>
          </a:blip>
          <a:stretch>
            <a:fillRect/>
          </a:stretch>
        </p:blipFill>
        <p:spPr>
          <a:xfrm>
            <a:off x="4333409" y="2607128"/>
            <a:ext cx="4378591" cy="1643743"/>
          </a:xfrm>
          <a:prstGeom prst="rect">
            <a:avLst/>
          </a:prstGeom>
        </p:spPr>
      </p:pic>
    </p:spTree>
    <p:extLst>
      <p:ext uri="{BB962C8B-B14F-4D97-AF65-F5344CB8AC3E}">
        <p14:creationId xmlns:p14="http://schemas.microsoft.com/office/powerpoint/2010/main" val="2071131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ADT of queue</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6" name="Rectangle 3"/>
          <p:cNvSpPr txBox="1">
            <a:spLocks noChangeArrowheads="1"/>
          </p:cNvSpPr>
          <p:nvPr/>
        </p:nvSpPr>
        <p:spPr>
          <a:xfrm>
            <a:off x="482400" y="1042032"/>
            <a:ext cx="8229600" cy="5017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buFontTx/>
              <a:buNone/>
            </a:pPr>
            <a:r>
              <a:rPr kumimoji="1" lang="en-US" altLang="zh-CN" dirty="0">
                <a:latin typeface="Times New Roman" panose="02020603050405020304" pitchFamily="18" charset="0"/>
                <a:ea typeface="宋体" panose="02010600030101010101" pitchFamily="2" charset="-122"/>
              </a:rPr>
              <a:t>template &lt;class T&gt;  class Queue</a:t>
            </a:r>
          </a:p>
          <a:p>
            <a:pPr>
              <a:lnSpc>
                <a:spcPct val="120000"/>
              </a:lnSpc>
              <a:spcBef>
                <a:spcPts val="1200"/>
              </a:spcBef>
              <a:buFontTx/>
              <a:buNone/>
            </a:pPr>
            <a:r>
              <a:rPr kumimoji="1" lang="en-US" altLang="zh-CN" dirty="0">
                <a:latin typeface="Times New Roman" panose="02020603050405020304" pitchFamily="18" charset="0"/>
                <a:ea typeface="宋体" panose="02010600030101010101" pitchFamily="2" charset="-122"/>
              </a:rPr>
              <a:t>{	// </a:t>
            </a:r>
            <a:r>
              <a:rPr kumimoji="1" lang="zh-CN" altLang="en-US" dirty="0">
                <a:latin typeface="Times New Roman" panose="02020603050405020304" pitchFamily="18" charset="0"/>
                <a:ea typeface="宋体" panose="02010600030101010101" pitchFamily="2" charset="-122"/>
              </a:rPr>
              <a:t>队列的元素类型为</a:t>
            </a:r>
            <a:r>
              <a:rPr kumimoji="1" lang="en-US" altLang="zh-CN" dirty="0">
                <a:latin typeface="Times New Roman" panose="02020603050405020304" pitchFamily="18" charset="0"/>
                <a:ea typeface="宋体" panose="02010600030101010101" pitchFamily="2" charset="-122"/>
              </a:rPr>
              <a:t>T</a:t>
            </a:r>
            <a:r>
              <a:rPr kumimoji="1" lang="zh-CN" altLang="en-US" dirty="0">
                <a:latin typeface="Times New Roman" panose="02020603050405020304" pitchFamily="18" charset="0"/>
                <a:ea typeface="宋体" panose="02010600030101010101" pitchFamily="2" charset="-122"/>
              </a:rPr>
              <a:t>，它们是按先后次序的</a:t>
            </a:r>
          </a:p>
          <a:p>
            <a:pPr>
              <a:lnSpc>
                <a:spcPct val="120000"/>
              </a:lnSpc>
              <a:spcBef>
                <a:spcPts val="1200"/>
              </a:spcBef>
              <a:buFontTx/>
              <a:buNone/>
            </a:pPr>
            <a:r>
              <a:rPr kumimoji="1" lang="zh-CN" altLang="en-US" dirty="0">
                <a:latin typeface="Times New Roman" panose="02020603050405020304" pitchFamily="18" charset="0"/>
                <a:ea typeface="宋体" panose="02010600030101010101" pitchFamily="2" charset="-122"/>
              </a:rPr>
              <a:t>	</a:t>
            </a:r>
            <a:r>
              <a:rPr kumimoji="1" lang="en-US" altLang="zh-CN" dirty="0">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线性表结构</a:t>
            </a:r>
          </a:p>
          <a:p>
            <a:pPr>
              <a:lnSpc>
                <a:spcPct val="120000"/>
              </a:lnSpc>
              <a:spcBef>
                <a:spcPts val="1200"/>
              </a:spcBef>
              <a:buFontTx/>
              <a:buNone/>
            </a:pPr>
            <a:r>
              <a:rPr kumimoji="1" lang="zh-CN" altLang="en-US" dirty="0">
                <a:latin typeface="Times New Roman" panose="02020603050405020304" pitchFamily="18" charset="0"/>
                <a:ea typeface="宋体" panose="02010600030101010101" pitchFamily="2" charset="-122"/>
              </a:rPr>
              <a:t>	</a:t>
            </a:r>
            <a:r>
              <a:rPr kumimoji="1" lang="en-US" altLang="zh-CN" dirty="0">
                <a:latin typeface="Times New Roman" panose="02020603050405020304" pitchFamily="18" charset="0"/>
                <a:ea typeface="宋体" panose="02010600030101010101" pitchFamily="2" charset="-122"/>
              </a:rPr>
              <a:t>// </a:t>
            </a:r>
            <a:r>
              <a:rPr kumimoji="1" lang="zh-CN" altLang="en-US" dirty="0">
                <a:latin typeface="Times New Roman" panose="02020603050405020304" pitchFamily="18" charset="0"/>
                <a:ea typeface="宋体" panose="02010600030101010101" pitchFamily="2" charset="-122"/>
              </a:rPr>
              <a:t>一般使用</a:t>
            </a:r>
            <a:r>
              <a:rPr kumimoji="1" lang="en-US" altLang="zh-CN" dirty="0">
                <a:latin typeface="Times New Roman" panose="02020603050405020304" pitchFamily="18" charset="0"/>
                <a:ea typeface="宋体" panose="02010600030101010101" pitchFamily="2" charset="-122"/>
              </a:rPr>
              <a:t>front</a:t>
            </a:r>
            <a:r>
              <a:rPr kumimoji="1" lang="zh-CN" altLang="en-US" dirty="0">
                <a:latin typeface="Times New Roman" panose="02020603050405020304" pitchFamily="18" charset="0"/>
                <a:ea typeface="宋体" panose="02010600030101010101" pitchFamily="2" charset="-122"/>
              </a:rPr>
              <a:t>和</a:t>
            </a:r>
            <a:r>
              <a:rPr kumimoji="1" lang="en-US" altLang="zh-CN" dirty="0">
                <a:latin typeface="Times New Roman" panose="02020603050405020304" pitchFamily="18" charset="0"/>
                <a:ea typeface="宋体" panose="02010600030101010101" pitchFamily="2" charset="-122"/>
              </a:rPr>
              <a:t>rear</a:t>
            </a:r>
            <a:r>
              <a:rPr kumimoji="1" lang="zh-CN" altLang="en-US" dirty="0">
                <a:latin typeface="Times New Roman" panose="02020603050405020304" pitchFamily="18" charset="0"/>
                <a:ea typeface="宋体" panose="02010600030101010101" pitchFamily="2" charset="-122"/>
              </a:rPr>
              <a:t>指示队列的前端和尾端</a:t>
            </a:r>
          </a:p>
          <a:p>
            <a:pPr>
              <a:lnSpc>
                <a:spcPct val="120000"/>
              </a:lnSpc>
              <a:spcBef>
                <a:spcPts val="1200"/>
              </a:spcBef>
              <a:buFontTx/>
              <a:buNone/>
            </a:pPr>
            <a:r>
              <a:rPr kumimoji="1" lang="zh-CN" altLang="en-US" dirty="0">
                <a:latin typeface="Times New Roman" panose="02020603050405020304" pitchFamily="18" charset="0"/>
                <a:ea typeface="宋体" panose="02010600030101010101" pitchFamily="2" charset="-122"/>
              </a:rPr>
              <a:t>	</a:t>
            </a:r>
            <a:r>
              <a:rPr kumimoji="1" lang="en-US" altLang="zh-CN" dirty="0">
                <a:latin typeface="Times New Roman" panose="02020603050405020304" pitchFamily="18" charset="0"/>
                <a:ea typeface="宋体" panose="02010600030101010101" pitchFamily="2" charset="-122"/>
              </a:rPr>
              <a:t>// </a:t>
            </a:r>
            <a:r>
              <a:rPr kumimoji="1" lang="zh-CN" altLang="en-US" dirty="0">
                <a:latin typeface="Times New Roman" panose="02020603050405020304" pitchFamily="18" charset="0"/>
                <a:ea typeface="宋体" panose="02010600030101010101" pitchFamily="2" charset="-122"/>
              </a:rPr>
              <a:t>用</a:t>
            </a:r>
            <a:r>
              <a:rPr kumimoji="1" lang="en-US" altLang="zh-CN" dirty="0" err="1">
                <a:latin typeface="Times New Roman" panose="02020603050405020304" pitchFamily="18" charset="0"/>
                <a:ea typeface="宋体" panose="02010600030101010101" pitchFamily="2" charset="-122"/>
              </a:rPr>
              <a:t>curr_len</a:t>
            </a:r>
            <a:r>
              <a:rPr kumimoji="1" lang="en-US" altLang="zh-CN" dirty="0">
                <a:latin typeface="Times New Roman" panose="02020603050405020304" pitchFamily="18" charset="0"/>
                <a:ea typeface="宋体" panose="02010600030101010101" pitchFamily="2" charset="-122"/>
              </a:rPr>
              <a:t> </a:t>
            </a:r>
            <a:r>
              <a:rPr kumimoji="1" lang="zh-CN" altLang="en-US" dirty="0">
                <a:latin typeface="Times New Roman" panose="02020603050405020304" pitchFamily="18" charset="0"/>
                <a:ea typeface="宋体" panose="02010600030101010101" pitchFamily="2" charset="-122"/>
              </a:rPr>
              <a:t>存储当时的队列长度</a:t>
            </a:r>
          </a:p>
          <a:p>
            <a:pPr>
              <a:lnSpc>
                <a:spcPct val="120000"/>
              </a:lnSpc>
              <a:spcBef>
                <a:spcPts val="1200"/>
              </a:spcBef>
              <a:buFontTx/>
              <a:buNone/>
            </a:pPr>
            <a:r>
              <a:rPr kumimoji="1" lang="zh-CN" altLang="en-US" dirty="0">
                <a:latin typeface="Times New Roman" panose="02020603050405020304" pitchFamily="18" charset="0"/>
                <a:ea typeface="宋体" panose="02010600030101010101" pitchFamily="2" charset="-122"/>
              </a:rPr>
              <a:t> 	</a:t>
            </a:r>
            <a:r>
              <a:rPr kumimoji="1" lang="en-US" altLang="zh-CN" dirty="0">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栈的运算集为：</a:t>
            </a:r>
          </a:p>
          <a:p>
            <a:pPr>
              <a:lnSpc>
                <a:spcPct val="120000"/>
              </a:lnSpc>
              <a:spcBef>
                <a:spcPts val="1200"/>
              </a:spcBef>
              <a:buFontTx/>
              <a:buNone/>
            </a:pPr>
            <a:r>
              <a:rPr kumimoji="1" lang="zh-CN" altLang="en-US" dirty="0">
                <a:latin typeface="Times New Roman" panose="02020603050405020304" pitchFamily="18" charset="0"/>
                <a:ea typeface="宋体" panose="02010600030101010101" pitchFamily="2" charset="-122"/>
              </a:rPr>
              <a:t> 	</a:t>
            </a:r>
            <a:r>
              <a:rPr kumimoji="1" lang="en-US" altLang="zh-CN" dirty="0">
                <a:latin typeface="Times New Roman" panose="02020603050405020304" pitchFamily="18" charset="0"/>
                <a:ea typeface="宋体" panose="02010600030101010101" pitchFamily="2" charset="-122"/>
              </a:rPr>
              <a:t>Queue(</a:t>
            </a:r>
            <a:r>
              <a:rPr kumimoji="1" lang="en-US" altLang="zh-CN" dirty="0" err="1">
                <a:latin typeface="Times New Roman" panose="02020603050405020304" pitchFamily="18" charset="0"/>
                <a:ea typeface="宋体" panose="02010600030101010101" pitchFamily="2" charset="-122"/>
              </a:rPr>
              <a:t>int</a:t>
            </a:r>
            <a:r>
              <a:rPr kumimoji="1" lang="en-US" altLang="zh-CN" dirty="0">
                <a:latin typeface="Times New Roman" panose="02020603050405020304" pitchFamily="18" charset="0"/>
                <a:ea typeface="宋体" panose="02010600030101010101" pitchFamily="2" charset="-122"/>
              </a:rPr>
              <a:t> s);    //</a:t>
            </a:r>
            <a:r>
              <a:rPr kumimoji="1" lang="zh-CN" altLang="en-US" dirty="0">
                <a:latin typeface="Times New Roman" panose="02020603050405020304" pitchFamily="18" charset="0"/>
                <a:ea typeface="宋体" panose="02010600030101010101" pitchFamily="2" charset="-122"/>
              </a:rPr>
              <a:t>创建队列实例，最大长度为</a:t>
            </a:r>
            <a:r>
              <a:rPr kumimoji="1" lang="en-US" altLang="zh-CN" dirty="0">
                <a:latin typeface="Times New Roman" panose="02020603050405020304" pitchFamily="18" charset="0"/>
                <a:ea typeface="宋体" panose="02010600030101010101" pitchFamily="2" charset="-122"/>
              </a:rPr>
              <a:t>s</a:t>
            </a:r>
          </a:p>
          <a:p>
            <a:pPr>
              <a:lnSpc>
                <a:spcPct val="120000"/>
              </a:lnSpc>
              <a:spcBef>
                <a:spcPts val="1200"/>
              </a:spcBef>
              <a:buFontTx/>
              <a:buNone/>
            </a:pPr>
            <a:r>
              <a:rPr kumimoji="1" lang="en-US" altLang="zh-CN" dirty="0">
                <a:latin typeface="Times New Roman" panose="02020603050405020304" pitchFamily="18" charset="0"/>
                <a:ea typeface="宋体" panose="02010600030101010101" pitchFamily="2" charset="-122"/>
              </a:rPr>
              <a:t>   ~ Queue();        //</a:t>
            </a:r>
            <a:r>
              <a:rPr kumimoji="1" lang="zh-CN" altLang="en-US" dirty="0">
                <a:latin typeface="Times New Roman" panose="02020603050405020304" pitchFamily="18" charset="0"/>
                <a:ea typeface="宋体" panose="02010600030101010101" pitchFamily="2" charset="-122"/>
              </a:rPr>
              <a:t>该实例消亡</a:t>
            </a:r>
            <a:r>
              <a:rPr kumimoji="1" lang="en-US" altLang="zh-CN" dirty="0">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释放全部空间</a:t>
            </a:r>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8</a:t>
            </a:fld>
            <a:endParaRPr lang="zh-CN" altLang="en-US" dirty="0"/>
          </a:p>
        </p:txBody>
      </p:sp>
    </p:spTree>
    <p:extLst>
      <p:ext uri="{BB962C8B-B14F-4D97-AF65-F5344CB8AC3E}">
        <p14:creationId xmlns:p14="http://schemas.microsoft.com/office/powerpoint/2010/main" val="361790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ADT of queue</a:t>
            </a:r>
            <a:endParaRPr lang="zh-CN" altLang="en-US" dirty="0"/>
          </a:p>
        </p:txBody>
      </p:sp>
      <p:sp>
        <p:nvSpPr>
          <p:cNvPr id="4" name="页脚占位符 3"/>
          <p:cNvSpPr>
            <a:spLocks noGrp="1"/>
          </p:cNvSpPr>
          <p:nvPr>
            <p:ph type="ftr" sz="quarter" idx="11"/>
          </p:nvPr>
        </p:nvSpPr>
        <p:spPr/>
        <p:txBody>
          <a:bodyPr/>
          <a:lstStyle/>
          <a:p>
            <a:pPr algn="l"/>
            <a:r>
              <a:rPr lang="en-US" altLang="zh-CN"/>
              <a:t>Data Structure &amp; Algorithms</a:t>
            </a:r>
            <a:endParaRPr lang="zh-CN" altLang="en-US" dirty="0"/>
          </a:p>
        </p:txBody>
      </p:sp>
      <p:sp>
        <p:nvSpPr>
          <p:cNvPr id="7" name="矩形 6"/>
          <p:cNvSpPr/>
          <p:nvPr/>
        </p:nvSpPr>
        <p:spPr>
          <a:xfrm>
            <a:off x="432000" y="904616"/>
            <a:ext cx="8280000" cy="4884735"/>
          </a:xfrm>
          <a:prstGeom prst="rect">
            <a:avLst/>
          </a:prstGeom>
        </p:spPr>
        <p:txBody>
          <a:bodyPr wrap="square">
            <a:spAutoFit/>
          </a:bodyPr>
          <a:lstStyle/>
          <a:p>
            <a:pPr>
              <a:lnSpc>
                <a:spcPct val="120000"/>
              </a:lnSpc>
              <a:spcBef>
                <a:spcPts val="1200"/>
              </a:spcBef>
            </a:pPr>
            <a:r>
              <a:rPr kumimoji="1" lang="en-US" altLang="zh-CN" sz="2400" dirty="0">
                <a:latin typeface="Times New Roman" panose="02020603050405020304" pitchFamily="18" charset="0"/>
              </a:rPr>
              <a:t>void  </a:t>
            </a:r>
            <a:r>
              <a:rPr kumimoji="1" lang="en-US" altLang="zh-CN" sz="2400" dirty="0" err="1">
                <a:latin typeface="Times New Roman" panose="02020603050405020304" pitchFamily="18" charset="0"/>
              </a:rPr>
              <a:t>EnQueue</a:t>
            </a:r>
            <a:r>
              <a:rPr kumimoji="1" lang="en-US" altLang="zh-CN" sz="2400" dirty="0">
                <a:latin typeface="Times New Roman" panose="02020603050405020304" pitchFamily="18" charset="0"/>
              </a:rPr>
              <a:t>(T  item);     //item</a:t>
            </a:r>
            <a:r>
              <a:rPr kumimoji="1" lang="zh-CN" altLang="en-US" sz="2400" dirty="0">
                <a:latin typeface="Times New Roman" panose="02020603050405020304" pitchFamily="18" charset="0"/>
              </a:rPr>
              <a:t>进入队列前端</a:t>
            </a:r>
          </a:p>
          <a:p>
            <a:pPr>
              <a:lnSpc>
                <a:spcPts val="2200"/>
              </a:lnSpc>
              <a:spcBef>
                <a:spcPts val="1200"/>
              </a:spcBef>
            </a:pP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返回队列的</a:t>
            </a:r>
            <a:r>
              <a:rPr kumimoji="1" lang="zh-CN" altLang="en-US" sz="2400" dirty="0">
                <a:solidFill>
                  <a:schemeClr val="hlink"/>
                </a:solidFill>
                <a:latin typeface="Times New Roman" panose="02020603050405020304" pitchFamily="18" charset="0"/>
              </a:rPr>
              <a:t>前端</a:t>
            </a:r>
            <a:r>
              <a:rPr kumimoji="1" lang="zh-CN" altLang="en-US" sz="2400" dirty="0">
                <a:latin typeface="Times New Roman" panose="02020603050405020304" pitchFamily="18" charset="0"/>
              </a:rPr>
              <a:t>元素内容，并从队列删去</a:t>
            </a:r>
            <a:r>
              <a:rPr kumimoji="1" lang="en-US" altLang="zh-CN" sz="2400" dirty="0">
                <a:latin typeface="Times New Roman" panose="02020603050405020304" pitchFamily="18" charset="0"/>
              </a:rPr>
              <a:t>T  </a:t>
            </a:r>
          </a:p>
          <a:p>
            <a:r>
              <a:rPr kumimoji="1" lang="en-US" altLang="zh-CN" sz="2400">
                <a:latin typeface="Times New Roman" panose="02020603050405020304" pitchFamily="18" charset="0"/>
              </a:rPr>
              <a:t>     DeQueue</a:t>
            </a:r>
            <a:r>
              <a:rPr kumimoji="1" lang="en-US" altLang="zh-CN" sz="2400" dirty="0">
                <a:latin typeface="Times New Roman" panose="02020603050405020304" pitchFamily="18" charset="0"/>
              </a:rPr>
              <a:t>();               </a:t>
            </a:r>
          </a:p>
          <a:p>
            <a:pPr>
              <a:lnSpc>
                <a:spcPct val="120000"/>
              </a:lnSpc>
              <a:spcBef>
                <a:spcPts val="1200"/>
              </a:spcBef>
            </a:pP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返回队列的</a:t>
            </a:r>
            <a:r>
              <a:rPr kumimoji="1" lang="zh-CN" altLang="en-US" sz="2400" dirty="0">
                <a:solidFill>
                  <a:schemeClr val="hlink"/>
                </a:solidFill>
                <a:latin typeface="Times New Roman" panose="02020603050405020304" pitchFamily="18" charset="0"/>
              </a:rPr>
              <a:t>前端</a:t>
            </a:r>
            <a:r>
              <a:rPr kumimoji="1" lang="zh-CN" altLang="en-US" sz="2400" dirty="0">
                <a:latin typeface="Times New Roman" panose="02020603050405020304" pitchFamily="18" charset="0"/>
              </a:rPr>
              <a:t>元素内容，但不从尾部删去</a:t>
            </a:r>
            <a:r>
              <a:rPr kumimoji="1" lang="en-US" altLang="zh-CN" sz="2400" dirty="0">
                <a:latin typeface="Times New Roman" panose="02020603050405020304" pitchFamily="18" charset="0"/>
              </a:rPr>
              <a:t>T</a:t>
            </a:r>
          </a:p>
          <a:p>
            <a:pPr>
              <a:lnSpc>
                <a:spcPct val="120000"/>
              </a:lnSpc>
            </a:pP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GetFirst</a:t>
            </a:r>
            <a:r>
              <a:rPr kumimoji="1" lang="en-US" altLang="zh-CN" sz="2400" dirty="0">
                <a:latin typeface="Times New Roman" panose="02020603050405020304" pitchFamily="18" charset="0"/>
              </a:rPr>
              <a:t>();	</a:t>
            </a:r>
          </a:p>
          <a:p>
            <a:pPr>
              <a:lnSpc>
                <a:spcPct val="120000"/>
              </a:lnSpc>
              <a:spcBef>
                <a:spcPts val="1200"/>
              </a:spcBef>
            </a:pPr>
            <a:r>
              <a:rPr kumimoji="1" lang="en-US" altLang="zh-CN" sz="2400" dirty="0">
                <a:latin typeface="Times New Roman" panose="02020603050405020304" pitchFamily="18" charset="0"/>
              </a:rPr>
              <a:t>    void </a:t>
            </a:r>
            <a:r>
              <a:rPr kumimoji="1" lang="en-US" altLang="zh-CN" sz="2400" dirty="0" err="1">
                <a:latin typeface="Times New Roman" panose="02020603050405020304" pitchFamily="18" charset="0"/>
              </a:rPr>
              <a:t>MakeEmpty</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变为空队列</a:t>
            </a:r>
          </a:p>
          <a:p>
            <a:pPr>
              <a:lnSpc>
                <a:spcPct val="120000"/>
              </a:lnSpc>
              <a:spcBef>
                <a:spcPts val="1200"/>
              </a:spcBef>
            </a:pPr>
            <a:r>
              <a:rPr kumimoji="1" lang="zh-CN" altLang="en-US" sz="2400" dirty="0">
                <a:latin typeface="Times New Roman" panose="02020603050405020304" pitchFamily="18" charset="0"/>
              </a:rPr>
              <a:t>    </a:t>
            </a:r>
            <a:r>
              <a:rPr kumimoji="1" lang="en-US" altLang="zh-CN" sz="2400" dirty="0" err="1">
                <a:latin typeface="Times New Roman" panose="02020603050405020304" pitchFamily="18" charset="0"/>
              </a:rPr>
              <a:t>int</a:t>
            </a: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IsEmpty</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返回真，若队列已空</a:t>
            </a:r>
          </a:p>
          <a:p>
            <a:pPr>
              <a:lnSpc>
                <a:spcPct val="120000"/>
              </a:lnSpc>
              <a:spcBef>
                <a:spcPts val="1200"/>
              </a:spcBef>
            </a:pPr>
            <a:r>
              <a:rPr kumimoji="1" lang="zh-CN" altLang="en-US" sz="2400" dirty="0">
                <a:latin typeface="Times New Roman" panose="02020603050405020304" pitchFamily="18" charset="0"/>
              </a:rPr>
              <a:t>    </a:t>
            </a:r>
            <a:r>
              <a:rPr kumimoji="1" lang="en-US" altLang="zh-CN" sz="2400" dirty="0" err="1">
                <a:latin typeface="Times New Roman" panose="02020603050405020304" pitchFamily="18" charset="0"/>
              </a:rPr>
              <a:t>int</a:t>
            </a:r>
            <a:r>
              <a:rPr kumimoji="1" lang="en-US" altLang="zh-CN" sz="2400" dirty="0">
                <a:latin typeface="Times New Roman" panose="02020603050405020304" pitchFamily="18" charset="0"/>
              </a:rPr>
              <a:t>  </a:t>
            </a:r>
            <a:r>
              <a:rPr kumimoji="1" lang="en-US" altLang="zh-CN" sz="2400" dirty="0" err="1">
                <a:latin typeface="Times New Roman" panose="02020603050405020304" pitchFamily="18" charset="0"/>
              </a:rPr>
              <a:t>IsFull</a:t>
            </a: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返回真，若队列已满</a:t>
            </a:r>
          </a:p>
          <a:p>
            <a:pPr>
              <a:lnSpc>
                <a:spcPct val="120000"/>
              </a:lnSpc>
              <a:spcBef>
                <a:spcPts val="1200"/>
              </a:spcBef>
            </a:pPr>
            <a:r>
              <a:rPr kumimoji="1" lang="zh-CN" altLang="en-US" sz="2400" dirty="0">
                <a:latin typeface="Times New Roman" panose="02020603050405020304" pitchFamily="18" charset="0"/>
              </a:rPr>
              <a:t>     </a:t>
            </a:r>
            <a:r>
              <a:rPr kumimoji="1" lang="en-US" altLang="zh-CN" sz="2400" dirty="0">
                <a:latin typeface="Times New Roman" panose="02020603050405020304" pitchFamily="18" charset="0"/>
              </a:rPr>
              <a:t>};</a:t>
            </a:r>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9</a:t>
            </a:fld>
            <a:endParaRPr lang="zh-CN" altLang="en-US" dirty="0"/>
          </a:p>
        </p:txBody>
      </p:sp>
    </p:spTree>
    <p:extLst>
      <p:ext uri="{BB962C8B-B14F-4D97-AF65-F5344CB8AC3E}">
        <p14:creationId xmlns:p14="http://schemas.microsoft.com/office/powerpoint/2010/main" val="10757323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20475</TotalTime>
  <Words>4368</Words>
  <Application>Microsoft Office PowerPoint</Application>
  <PresentationFormat>全屏显示(4:3)</PresentationFormat>
  <Paragraphs>453</Paragraphs>
  <Slides>56</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56</vt:i4>
      </vt:variant>
    </vt:vector>
  </HeadingPairs>
  <TitlesOfParts>
    <vt:vector size="66" baseType="lpstr">
      <vt:lpstr>楷体_GB2312</vt:lpstr>
      <vt:lpstr>宋体</vt:lpstr>
      <vt:lpstr>Microsoft YaHei</vt:lpstr>
      <vt:lpstr>Microsoft YaHei</vt:lpstr>
      <vt:lpstr>Arial</vt:lpstr>
      <vt:lpstr>Calibri</vt:lpstr>
      <vt:lpstr>Calibri Light</vt:lpstr>
      <vt:lpstr>Times New Roman</vt:lpstr>
      <vt:lpstr>Wingdings</vt:lpstr>
      <vt:lpstr>Office 主题</vt:lpstr>
      <vt:lpstr>Queue</vt:lpstr>
      <vt:lpstr>Queue（队列）</vt:lpstr>
      <vt:lpstr>Queue（队列）</vt:lpstr>
      <vt:lpstr>应用举例</vt:lpstr>
      <vt:lpstr>应用举例</vt:lpstr>
      <vt:lpstr>应用举例</vt:lpstr>
      <vt:lpstr>Queue operations</vt:lpstr>
      <vt:lpstr>ADT of queue</vt:lpstr>
      <vt:lpstr>ADT of queue</vt:lpstr>
      <vt:lpstr>Queue operations</vt:lpstr>
      <vt:lpstr>Extended Queues</vt:lpstr>
      <vt:lpstr>Inheritance (继承)</vt:lpstr>
      <vt:lpstr>Implementations of queues</vt:lpstr>
      <vt:lpstr>Class definition</vt:lpstr>
      <vt:lpstr>Queue member functions</vt:lpstr>
      <vt:lpstr>Queue member functions</vt:lpstr>
      <vt:lpstr>Implementation</vt:lpstr>
      <vt:lpstr>Basic operations – List implementation</vt:lpstr>
      <vt:lpstr>Sequential queue problem</vt:lpstr>
      <vt:lpstr>Circular queue</vt:lpstr>
      <vt:lpstr>Circular queue</vt:lpstr>
      <vt:lpstr>Circular queue</vt:lpstr>
      <vt:lpstr>Circular queue</vt:lpstr>
      <vt:lpstr>Exercises</vt:lpstr>
      <vt:lpstr>Exercises</vt:lpstr>
      <vt:lpstr>Exercises</vt:lpstr>
      <vt:lpstr>Exercises</vt:lpstr>
      <vt:lpstr>循环队列 vs. 非循环队列</vt:lpstr>
      <vt:lpstr>Problem: boundary conditions</vt:lpstr>
      <vt:lpstr>Problem: boundary conditions</vt:lpstr>
      <vt:lpstr>Deal with boundary conditions</vt:lpstr>
      <vt:lpstr>Linked implementation for queue</vt:lpstr>
      <vt:lpstr>Linked queue and its operations</vt:lpstr>
      <vt:lpstr>Sequential queue vs linked queue</vt:lpstr>
      <vt:lpstr>Other operation-limited queues（list）</vt:lpstr>
      <vt:lpstr>Priority Queue (优先队列)</vt:lpstr>
      <vt:lpstr>Priority Queue (优先队列)</vt:lpstr>
      <vt:lpstr>Applications</vt:lpstr>
      <vt:lpstr>Application of Queues: Breadth First Search</vt:lpstr>
      <vt:lpstr>Application of Queues: Breadth First Search</vt:lpstr>
      <vt:lpstr>Application of Queues: Breadth First Search</vt:lpstr>
      <vt:lpstr>Application of Queues: Palindrome (回文)</vt:lpstr>
      <vt:lpstr>Application of Queues: Palindrome</vt:lpstr>
      <vt:lpstr>Application of Queues: Dual Stack</vt:lpstr>
      <vt:lpstr>Application of Queues: Dual Stack</vt:lpstr>
      <vt:lpstr>Application of Queues: Dual Stack</vt:lpstr>
      <vt:lpstr>Application of Queues: Dual Stack</vt:lpstr>
      <vt:lpstr>Application of Queues: Simulation of an Airport</vt:lpstr>
      <vt:lpstr>Application of Queues: Simulation of an Airport</vt:lpstr>
      <vt:lpstr>Simulation procedure</vt:lpstr>
      <vt:lpstr>Poisson values</vt:lpstr>
      <vt:lpstr>Simulation: the main function</vt:lpstr>
      <vt:lpstr>Snake Game (贪吃蛇)</vt:lpstr>
      <vt:lpstr>Snake Game (贪吃蛇)</vt:lpstr>
      <vt:lpstr>Snake Game (贪吃蛇)</vt:lpstr>
      <vt:lpstr>Summary</vt:lpstr>
    </vt:vector>
  </TitlesOfParts>
  <Company>SYSU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Suzhuo</dc:creator>
  <cp:lastModifiedBy>h w</cp:lastModifiedBy>
  <cp:revision>746</cp:revision>
  <cp:lastPrinted>2014-03-01T11:01:30Z</cp:lastPrinted>
  <dcterms:created xsi:type="dcterms:W3CDTF">2014-02-24T09:24:21Z</dcterms:created>
  <dcterms:modified xsi:type="dcterms:W3CDTF">2023-09-27T13:34:41Z</dcterms:modified>
</cp:coreProperties>
</file>